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2" r:id="rId1"/>
    <p:sldMasterId id="2147483674" r:id="rId2"/>
  </p:sldMasterIdLst>
  <p:notesMasterIdLst>
    <p:notesMasterId r:id="rId63"/>
  </p:notesMasterIdLst>
  <p:sldIdLst>
    <p:sldId id="256" r:id="rId3"/>
    <p:sldId id="257" r:id="rId4"/>
    <p:sldId id="258" r:id="rId5"/>
    <p:sldId id="413" r:id="rId6"/>
    <p:sldId id="260" r:id="rId7"/>
    <p:sldId id="318" r:id="rId8"/>
    <p:sldId id="382" r:id="rId9"/>
    <p:sldId id="361" r:id="rId10"/>
    <p:sldId id="334" r:id="rId11"/>
    <p:sldId id="383" r:id="rId12"/>
    <p:sldId id="335" r:id="rId13"/>
    <p:sldId id="384" r:id="rId14"/>
    <p:sldId id="362" r:id="rId15"/>
    <p:sldId id="374" r:id="rId16"/>
    <p:sldId id="386" r:id="rId17"/>
    <p:sldId id="387" r:id="rId18"/>
    <p:sldId id="365" r:id="rId19"/>
    <p:sldId id="417" r:id="rId20"/>
    <p:sldId id="418" r:id="rId21"/>
    <p:sldId id="419" r:id="rId22"/>
    <p:sldId id="388" r:id="rId23"/>
    <p:sldId id="389" r:id="rId24"/>
    <p:sldId id="368" r:id="rId25"/>
    <p:sldId id="366" r:id="rId26"/>
    <p:sldId id="390" r:id="rId27"/>
    <p:sldId id="391" r:id="rId28"/>
    <p:sldId id="392" r:id="rId29"/>
    <p:sldId id="264" r:id="rId30"/>
    <p:sldId id="393" r:id="rId31"/>
    <p:sldId id="394" r:id="rId32"/>
    <p:sldId id="395" r:id="rId33"/>
    <p:sldId id="270" r:id="rId34"/>
    <p:sldId id="266" r:id="rId35"/>
    <p:sldId id="282" r:id="rId36"/>
    <p:sldId id="396" r:id="rId37"/>
    <p:sldId id="376" r:id="rId38"/>
    <p:sldId id="284" r:id="rId39"/>
    <p:sldId id="400" r:id="rId40"/>
    <p:sldId id="378" r:id="rId41"/>
    <p:sldId id="401" r:id="rId42"/>
    <p:sldId id="402" r:id="rId43"/>
    <p:sldId id="404" r:id="rId44"/>
    <p:sldId id="403" r:id="rId45"/>
    <p:sldId id="405" r:id="rId46"/>
    <p:sldId id="406" r:id="rId47"/>
    <p:sldId id="289" r:id="rId48"/>
    <p:sldId id="347" r:id="rId49"/>
    <p:sldId id="379" r:id="rId50"/>
    <p:sldId id="414" r:id="rId51"/>
    <p:sldId id="409" r:id="rId52"/>
    <p:sldId id="407" r:id="rId53"/>
    <p:sldId id="408" r:id="rId54"/>
    <p:sldId id="348" r:id="rId55"/>
    <p:sldId id="292" r:id="rId56"/>
    <p:sldId id="410" r:id="rId57"/>
    <p:sldId id="380" r:id="rId58"/>
    <p:sldId id="415" r:id="rId59"/>
    <p:sldId id="411" r:id="rId60"/>
    <p:sldId id="311" r:id="rId61"/>
    <p:sldId id="412" r:id="rId6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4201" autoAdjust="0"/>
  </p:normalViewPr>
  <p:slideViewPr>
    <p:cSldViewPr>
      <p:cViewPr varScale="1">
        <p:scale>
          <a:sx n="69" d="100"/>
          <a:sy n="69" d="100"/>
        </p:scale>
        <p:origin x="185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78900CCD-8A10-4D49-BB79-792FE2AD7547}" type="datetimeFigureOut">
              <a:rPr lang="en-US"/>
              <a:pPr>
                <a:defRPr/>
              </a:pPr>
              <a:t>2/17/2024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1D8EF7D4-693D-4308-8526-5D7856EBEEC3}" type="slidenum">
              <a:rPr lang="en-US"/>
              <a:pPr>
                <a:defRPr/>
              </a:pPr>
              <a:t>‹#›</a:t>
            </a:fld>
            <a:endParaRPr lang="en-US" dirty="0"/>
          </a:p>
        </p:txBody>
      </p:sp>
    </p:spTree>
    <p:extLst>
      <p:ext uri="{BB962C8B-B14F-4D97-AF65-F5344CB8AC3E}">
        <p14:creationId xmlns:p14="http://schemas.microsoft.com/office/powerpoint/2010/main" val="425808170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a:t>
            </a:fld>
            <a:endParaRPr lang="en-US" dirty="0"/>
          </a:p>
        </p:txBody>
      </p:sp>
    </p:spTree>
    <p:extLst>
      <p:ext uri="{BB962C8B-B14F-4D97-AF65-F5344CB8AC3E}">
        <p14:creationId xmlns:p14="http://schemas.microsoft.com/office/powerpoint/2010/main" val="10355411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10</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11</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12</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13</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15</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16</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17</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21</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22</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23</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a:t>
            </a:fld>
            <a:endParaRPr lang="en-US" dirty="0"/>
          </a:p>
        </p:txBody>
      </p:sp>
    </p:spTree>
    <p:extLst>
      <p:ext uri="{BB962C8B-B14F-4D97-AF65-F5344CB8AC3E}">
        <p14:creationId xmlns:p14="http://schemas.microsoft.com/office/powerpoint/2010/main" val="30343905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24</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25</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26</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27</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28</a:t>
            </a:fld>
            <a:endParaRPr lang="en-US" dirty="0"/>
          </a:p>
        </p:txBody>
      </p:sp>
    </p:spTree>
    <p:extLst>
      <p:ext uri="{BB962C8B-B14F-4D97-AF65-F5344CB8AC3E}">
        <p14:creationId xmlns:p14="http://schemas.microsoft.com/office/powerpoint/2010/main" val="7273878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29</a:t>
            </a:fld>
            <a:endParaRPr lang="en-US" dirty="0"/>
          </a:p>
        </p:txBody>
      </p:sp>
    </p:spTree>
    <p:extLst>
      <p:ext uri="{BB962C8B-B14F-4D97-AF65-F5344CB8AC3E}">
        <p14:creationId xmlns:p14="http://schemas.microsoft.com/office/powerpoint/2010/main" val="14461120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30</a:t>
            </a:fld>
            <a:endParaRPr lang="en-US" dirty="0"/>
          </a:p>
        </p:txBody>
      </p:sp>
    </p:spTree>
    <p:extLst>
      <p:ext uri="{BB962C8B-B14F-4D97-AF65-F5344CB8AC3E}">
        <p14:creationId xmlns:p14="http://schemas.microsoft.com/office/powerpoint/2010/main" val="14461120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31</a:t>
            </a:fld>
            <a:endParaRPr lang="en-US" dirty="0"/>
          </a:p>
        </p:txBody>
      </p:sp>
    </p:spTree>
    <p:extLst>
      <p:ext uri="{BB962C8B-B14F-4D97-AF65-F5344CB8AC3E}">
        <p14:creationId xmlns:p14="http://schemas.microsoft.com/office/powerpoint/2010/main" val="14461120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32</a:t>
            </a:fld>
            <a:endParaRPr lang="en-US" dirty="0"/>
          </a:p>
        </p:txBody>
      </p:sp>
    </p:spTree>
    <p:extLst>
      <p:ext uri="{BB962C8B-B14F-4D97-AF65-F5344CB8AC3E}">
        <p14:creationId xmlns:p14="http://schemas.microsoft.com/office/powerpoint/2010/main" val="2179144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33</a:t>
            </a:fld>
            <a:endParaRPr lang="en-US" dirty="0"/>
          </a:p>
        </p:txBody>
      </p:sp>
    </p:spTree>
    <p:extLst>
      <p:ext uri="{BB962C8B-B14F-4D97-AF65-F5344CB8AC3E}">
        <p14:creationId xmlns:p14="http://schemas.microsoft.com/office/powerpoint/2010/main" val="1446112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a:t>
            </a:fld>
            <a:endParaRPr lang="en-US" dirty="0"/>
          </a:p>
        </p:txBody>
      </p:sp>
    </p:spTree>
    <p:extLst>
      <p:ext uri="{BB962C8B-B14F-4D97-AF65-F5344CB8AC3E}">
        <p14:creationId xmlns:p14="http://schemas.microsoft.com/office/powerpoint/2010/main" val="32276103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34</a:t>
            </a:fld>
            <a:endParaRPr lang="en-US" dirty="0"/>
          </a:p>
        </p:txBody>
      </p:sp>
    </p:spTree>
    <p:extLst>
      <p:ext uri="{BB962C8B-B14F-4D97-AF65-F5344CB8AC3E}">
        <p14:creationId xmlns:p14="http://schemas.microsoft.com/office/powerpoint/2010/main" val="39667927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35</a:t>
            </a:fld>
            <a:endParaRPr lang="en-US" dirty="0"/>
          </a:p>
        </p:txBody>
      </p:sp>
    </p:spTree>
    <p:extLst>
      <p:ext uri="{BB962C8B-B14F-4D97-AF65-F5344CB8AC3E}">
        <p14:creationId xmlns:p14="http://schemas.microsoft.com/office/powerpoint/2010/main" val="14461120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36</a:t>
            </a:fld>
            <a:endParaRPr lang="en-US" dirty="0"/>
          </a:p>
        </p:txBody>
      </p:sp>
    </p:spTree>
    <p:extLst>
      <p:ext uri="{BB962C8B-B14F-4D97-AF65-F5344CB8AC3E}">
        <p14:creationId xmlns:p14="http://schemas.microsoft.com/office/powerpoint/2010/main" val="39868574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37</a:t>
            </a:fld>
            <a:endParaRPr lang="en-US" dirty="0"/>
          </a:p>
        </p:txBody>
      </p:sp>
    </p:spTree>
    <p:extLst>
      <p:ext uri="{BB962C8B-B14F-4D97-AF65-F5344CB8AC3E}">
        <p14:creationId xmlns:p14="http://schemas.microsoft.com/office/powerpoint/2010/main" val="26065053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38</a:t>
            </a:fld>
            <a:endParaRPr lang="en-US" dirty="0"/>
          </a:p>
        </p:txBody>
      </p:sp>
    </p:spTree>
    <p:extLst>
      <p:ext uri="{BB962C8B-B14F-4D97-AF65-F5344CB8AC3E}">
        <p14:creationId xmlns:p14="http://schemas.microsoft.com/office/powerpoint/2010/main" val="33029307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39</a:t>
            </a:fld>
            <a:endParaRPr lang="en-US" dirty="0"/>
          </a:p>
        </p:txBody>
      </p:sp>
    </p:spTree>
    <p:extLst>
      <p:ext uri="{BB962C8B-B14F-4D97-AF65-F5344CB8AC3E}">
        <p14:creationId xmlns:p14="http://schemas.microsoft.com/office/powerpoint/2010/main" val="33029307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40</a:t>
            </a:fld>
            <a:endParaRPr lang="en-US" dirty="0"/>
          </a:p>
        </p:txBody>
      </p:sp>
    </p:spTree>
    <p:extLst>
      <p:ext uri="{BB962C8B-B14F-4D97-AF65-F5344CB8AC3E}">
        <p14:creationId xmlns:p14="http://schemas.microsoft.com/office/powerpoint/2010/main" val="33029307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41</a:t>
            </a:fld>
            <a:endParaRPr lang="en-US" dirty="0"/>
          </a:p>
        </p:txBody>
      </p:sp>
    </p:spTree>
    <p:extLst>
      <p:ext uri="{BB962C8B-B14F-4D97-AF65-F5344CB8AC3E}">
        <p14:creationId xmlns:p14="http://schemas.microsoft.com/office/powerpoint/2010/main" val="33029307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42</a:t>
            </a:fld>
            <a:endParaRPr lang="en-US" dirty="0"/>
          </a:p>
        </p:txBody>
      </p:sp>
    </p:spTree>
    <p:extLst>
      <p:ext uri="{BB962C8B-B14F-4D97-AF65-F5344CB8AC3E}">
        <p14:creationId xmlns:p14="http://schemas.microsoft.com/office/powerpoint/2010/main" val="33029307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43</a:t>
            </a:fld>
            <a:endParaRPr lang="en-US" dirty="0"/>
          </a:p>
        </p:txBody>
      </p:sp>
    </p:spTree>
    <p:extLst>
      <p:ext uri="{BB962C8B-B14F-4D97-AF65-F5344CB8AC3E}">
        <p14:creationId xmlns:p14="http://schemas.microsoft.com/office/powerpoint/2010/main" val="3302930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a:t>
            </a:fld>
            <a:endParaRPr lang="en-US" dirty="0"/>
          </a:p>
        </p:txBody>
      </p:sp>
    </p:spTree>
    <p:extLst>
      <p:ext uri="{BB962C8B-B14F-4D97-AF65-F5344CB8AC3E}">
        <p14:creationId xmlns:p14="http://schemas.microsoft.com/office/powerpoint/2010/main" val="1298381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44</a:t>
            </a:fld>
            <a:endParaRPr lang="en-US" dirty="0"/>
          </a:p>
        </p:txBody>
      </p:sp>
    </p:spTree>
    <p:extLst>
      <p:ext uri="{BB962C8B-B14F-4D97-AF65-F5344CB8AC3E}">
        <p14:creationId xmlns:p14="http://schemas.microsoft.com/office/powerpoint/2010/main" val="33029307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45</a:t>
            </a:fld>
            <a:endParaRPr lang="en-US" dirty="0"/>
          </a:p>
        </p:txBody>
      </p:sp>
    </p:spTree>
    <p:extLst>
      <p:ext uri="{BB962C8B-B14F-4D97-AF65-F5344CB8AC3E}">
        <p14:creationId xmlns:p14="http://schemas.microsoft.com/office/powerpoint/2010/main" val="33029307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46</a:t>
            </a:fld>
            <a:endParaRPr lang="en-US" dirty="0"/>
          </a:p>
        </p:txBody>
      </p:sp>
    </p:spTree>
    <p:extLst>
      <p:ext uri="{BB962C8B-B14F-4D97-AF65-F5344CB8AC3E}">
        <p14:creationId xmlns:p14="http://schemas.microsoft.com/office/powerpoint/2010/main" val="36903089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47</a:t>
            </a:fld>
            <a:endParaRPr lang="en-US" dirty="0"/>
          </a:p>
        </p:txBody>
      </p:sp>
    </p:spTree>
    <p:extLst>
      <p:ext uri="{BB962C8B-B14F-4D97-AF65-F5344CB8AC3E}">
        <p14:creationId xmlns:p14="http://schemas.microsoft.com/office/powerpoint/2010/main" val="6965569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48</a:t>
            </a:fld>
            <a:endParaRPr lang="en-US" dirty="0"/>
          </a:p>
        </p:txBody>
      </p:sp>
    </p:spTree>
    <p:extLst>
      <p:ext uri="{BB962C8B-B14F-4D97-AF65-F5344CB8AC3E}">
        <p14:creationId xmlns:p14="http://schemas.microsoft.com/office/powerpoint/2010/main" val="6965569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50</a:t>
            </a:fld>
            <a:endParaRPr lang="en-US" dirty="0"/>
          </a:p>
        </p:txBody>
      </p:sp>
    </p:spTree>
    <p:extLst>
      <p:ext uri="{BB962C8B-B14F-4D97-AF65-F5344CB8AC3E}">
        <p14:creationId xmlns:p14="http://schemas.microsoft.com/office/powerpoint/2010/main" val="6965569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51</a:t>
            </a:fld>
            <a:endParaRPr lang="en-US" dirty="0"/>
          </a:p>
        </p:txBody>
      </p:sp>
    </p:spTree>
    <p:extLst>
      <p:ext uri="{BB962C8B-B14F-4D97-AF65-F5344CB8AC3E}">
        <p14:creationId xmlns:p14="http://schemas.microsoft.com/office/powerpoint/2010/main" val="6965569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52</a:t>
            </a:fld>
            <a:endParaRPr lang="en-US" dirty="0"/>
          </a:p>
        </p:txBody>
      </p:sp>
    </p:spTree>
    <p:extLst>
      <p:ext uri="{BB962C8B-B14F-4D97-AF65-F5344CB8AC3E}">
        <p14:creationId xmlns:p14="http://schemas.microsoft.com/office/powerpoint/2010/main" val="6965569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53</a:t>
            </a:fld>
            <a:endParaRPr lang="en-US" dirty="0"/>
          </a:p>
        </p:txBody>
      </p:sp>
    </p:spTree>
    <p:extLst>
      <p:ext uri="{BB962C8B-B14F-4D97-AF65-F5344CB8AC3E}">
        <p14:creationId xmlns:p14="http://schemas.microsoft.com/office/powerpoint/2010/main" val="36903089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54</a:t>
            </a:fld>
            <a:endParaRPr lang="en-US" dirty="0"/>
          </a:p>
        </p:txBody>
      </p:sp>
    </p:spTree>
    <p:extLst>
      <p:ext uri="{BB962C8B-B14F-4D97-AF65-F5344CB8AC3E}">
        <p14:creationId xmlns:p14="http://schemas.microsoft.com/office/powerpoint/2010/main" val="1422901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5</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55</a:t>
            </a:fld>
            <a:endParaRPr lang="en-US" dirty="0"/>
          </a:p>
        </p:txBody>
      </p:sp>
    </p:spTree>
    <p:extLst>
      <p:ext uri="{BB962C8B-B14F-4D97-AF65-F5344CB8AC3E}">
        <p14:creationId xmlns:p14="http://schemas.microsoft.com/office/powerpoint/2010/main" val="14229014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56</a:t>
            </a:fld>
            <a:endParaRPr lang="en-US" dirty="0"/>
          </a:p>
        </p:txBody>
      </p:sp>
    </p:spTree>
    <p:extLst>
      <p:ext uri="{BB962C8B-B14F-4D97-AF65-F5344CB8AC3E}">
        <p14:creationId xmlns:p14="http://schemas.microsoft.com/office/powerpoint/2010/main" val="36903089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57</a:t>
            </a:fld>
            <a:endParaRPr lang="en-US" dirty="0"/>
          </a:p>
        </p:txBody>
      </p:sp>
    </p:spTree>
    <p:extLst>
      <p:ext uri="{BB962C8B-B14F-4D97-AF65-F5344CB8AC3E}">
        <p14:creationId xmlns:p14="http://schemas.microsoft.com/office/powerpoint/2010/main" val="36116370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58</a:t>
            </a:fld>
            <a:endParaRPr lang="en-US" dirty="0"/>
          </a:p>
        </p:txBody>
      </p:sp>
    </p:spTree>
    <p:extLst>
      <p:ext uri="{BB962C8B-B14F-4D97-AF65-F5344CB8AC3E}">
        <p14:creationId xmlns:p14="http://schemas.microsoft.com/office/powerpoint/2010/main" val="36903089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59</a:t>
            </a:fld>
            <a:endParaRPr lang="en-US" dirty="0"/>
          </a:p>
        </p:txBody>
      </p:sp>
    </p:spTree>
    <p:extLst>
      <p:ext uri="{BB962C8B-B14F-4D97-AF65-F5344CB8AC3E}">
        <p14:creationId xmlns:p14="http://schemas.microsoft.com/office/powerpoint/2010/main" val="26318037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60</a:t>
            </a:fld>
            <a:endParaRPr lang="en-US" dirty="0"/>
          </a:p>
        </p:txBody>
      </p:sp>
    </p:spTree>
    <p:extLst>
      <p:ext uri="{BB962C8B-B14F-4D97-AF65-F5344CB8AC3E}">
        <p14:creationId xmlns:p14="http://schemas.microsoft.com/office/powerpoint/2010/main" val="36386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6</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7</a:t>
            </a:fld>
            <a:endParaRPr lang="en-US" dirty="0"/>
          </a:p>
        </p:txBody>
      </p:sp>
    </p:spTree>
    <p:extLst>
      <p:ext uri="{BB962C8B-B14F-4D97-AF65-F5344CB8AC3E}">
        <p14:creationId xmlns:p14="http://schemas.microsoft.com/office/powerpoint/2010/main" val="3015161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8</a:t>
            </a:fld>
            <a:endParaRPr lang="en-US" dirty="0"/>
          </a:p>
        </p:txBody>
      </p:sp>
    </p:spTree>
    <p:extLst>
      <p:ext uri="{BB962C8B-B14F-4D97-AF65-F5344CB8AC3E}">
        <p14:creationId xmlns:p14="http://schemas.microsoft.com/office/powerpoint/2010/main" val="3116233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8EF7D4-693D-4308-8526-5D7856EBEEC3}" type="slidenum">
              <a:rPr lang="en-US" smtClean="0"/>
              <a:pPr>
                <a:defRPr/>
              </a:pPr>
              <a:t>9</a:t>
            </a:fld>
            <a:endParaRPr lang="en-US" dirty="0"/>
          </a:p>
        </p:txBody>
      </p:sp>
    </p:spTree>
    <p:extLst>
      <p:ext uri="{BB962C8B-B14F-4D97-AF65-F5344CB8AC3E}">
        <p14:creationId xmlns:p14="http://schemas.microsoft.com/office/powerpoint/2010/main" val="30151610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dirty="0"/>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pPr>
              <a:defRPr/>
            </a:pPr>
            <a:fld id="{8B59E5BD-147E-4E9C-948E-193ECA920943}" type="datetime1">
              <a:rPr lang="en-US" smtClean="0"/>
              <a:t>2/17/2024</a:t>
            </a:fld>
            <a:endParaRPr lang="en-US" dirty="0"/>
          </a:p>
        </p:txBody>
      </p:sp>
      <p:sp>
        <p:nvSpPr>
          <p:cNvPr id="19" name="Footer Placeholder 18"/>
          <p:cNvSpPr>
            <a:spLocks noGrp="1"/>
          </p:cNvSpPr>
          <p:nvPr>
            <p:ph type="ftr" sz="quarter" idx="11"/>
          </p:nvPr>
        </p:nvSpPr>
        <p:spPr>
          <a:xfrm>
            <a:off x="4380072" y="6407944"/>
            <a:ext cx="2350681" cy="365125"/>
          </a:xfrm>
          <a:prstGeom prst="rect">
            <a:avLst/>
          </a:prstGeom>
        </p:spPr>
        <p:txBody>
          <a:bodyPr/>
          <a:lstStyle>
            <a:lvl1pPr>
              <a:defRPr>
                <a:solidFill>
                  <a:schemeClr val="accent1">
                    <a:tint val="20000"/>
                  </a:schemeClr>
                </a:solidFill>
              </a:defRPr>
            </a:lvl1pPr>
            <a:extLst/>
          </a:lstStyle>
          <a:p>
            <a:pPr>
              <a:defRPr/>
            </a:pPr>
            <a:r>
              <a:rPr lang="en-US"/>
              <a:t>Copyright ©2017 Cengage Learning. All Rights Reserved. May not be scanned, copied or duplicated, or posted to a publicly accessible website, in whole or in part.</a:t>
            </a:r>
            <a:endParaRPr lang="en-US" dirty="0"/>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pPr>
              <a:defRPr/>
            </a:pPr>
            <a:fld id="{779199C9-98F9-422D-8DB5-945D31ACEA8F}" type="slidenum">
              <a:rPr lang="en-US" smtClean="0"/>
              <a:pPr>
                <a:defRPr/>
              </a:pPr>
              <a:t>‹#›</a:t>
            </a:fld>
            <a:endParaRPr lang="en-US" dirty="0"/>
          </a:p>
        </p:txBody>
      </p:sp>
      <p:pic>
        <p:nvPicPr>
          <p:cNvPr id="13" name="Picture 5" descr="Cengage.gif"/>
          <p:cNvPicPr>
            <a:picLocks noChangeAspect="1"/>
          </p:cNvPicPr>
          <p:nvPr userDrawn="1"/>
        </p:nvPicPr>
        <p:blipFill>
          <a:blip r:embed="rId3" cstate="print"/>
          <a:srcRect/>
          <a:stretch>
            <a:fillRect/>
          </a:stretch>
        </p:blipFill>
        <p:spPr bwMode="auto">
          <a:xfrm>
            <a:off x="0" y="0"/>
            <a:ext cx="1597025" cy="942975"/>
          </a:xfrm>
          <a:prstGeom prst="rect">
            <a:avLst/>
          </a:prstGeom>
          <a:noFill/>
          <a:ln w="9525">
            <a:noFill/>
            <a:miter lim="800000"/>
            <a:headEnd/>
            <a:tailEnd/>
          </a:ln>
        </p:spPr>
      </p:pic>
      <p:pic>
        <p:nvPicPr>
          <p:cNvPr id="14" name="Picture 2" descr="C:\renger\SADProject\SAD_New\new\SAD 9e_Home Page_Template_files\slide0001_image006.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858000" y="3962400"/>
            <a:ext cx="2286000" cy="2895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fld id="{3FD1A3AB-B967-4000-B1EA-0D0CD290C6FC}" type="datetime1">
              <a:rPr lang="en-US" smtClean="0"/>
              <a:t>2/17/2024</a:t>
            </a:fld>
            <a:endParaRPr lang="en-US" dirty="0"/>
          </a:p>
        </p:txBody>
      </p:sp>
      <p:sp>
        <p:nvSpPr>
          <p:cNvPr id="5" name="Footer Placeholder 4"/>
          <p:cNvSpPr>
            <a:spLocks noGrp="1"/>
          </p:cNvSpPr>
          <p:nvPr>
            <p:ph type="ftr" sz="quarter" idx="11"/>
          </p:nvPr>
        </p:nvSpPr>
        <p:spPr>
          <a:xfrm>
            <a:off x="4380072" y="6407944"/>
            <a:ext cx="2350681" cy="365125"/>
          </a:xfrm>
          <a:prstGeom prst="rect">
            <a:avLst/>
          </a:prstGeom>
        </p:spPr>
        <p:txBody>
          <a:bodyPr/>
          <a:lstStyle/>
          <a:p>
            <a:pPr>
              <a:defRPr/>
            </a:pPr>
            <a:r>
              <a:rPr lang="en-US"/>
              <a:t>Copyright ©2017 Cengage Learning. All Rights Reserved. May not be scanned, copied or duplicated, or posted to a publicly accessible website, in whole or in part.</a:t>
            </a:r>
            <a:endParaRPr lang="en-US" dirty="0"/>
          </a:p>
        </p:txBody>
      </p:sp>
      <p:sp>
        <p:nvSpPr>
          <p:cNvPr id="6" name="Slide Number Placeholder 5"/>
          <p:cNvSpPr>
            <a:spLocks noGrp="1"/>
          </p:cNvSpPr>
          <p:nvPr>
            <p:ph type="sldNum" sz="quarter" idx="12"/>
          </p:nvPr>
        </p:nvSpPr>
        <p:spPr/>
        <p:txBody>
          <a:bodyPr/>
          <a:lstStyle/>
          <a:p>
            <a:pPr>
              <a:defRPr/>
            </a:pPr>
            <a:fld id="{3FF7A705-15A9-4FB3-BB83-4414C5BD27ED}"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fld id="{363141DF-FBEA-48FC-AE55-D6A3BE68212A}" type="datetime1">
              <a:rPr lang="en-US" smtClean="0"/>
              <a:t>2/17/2024</a:t>
            </a:fld>
            <a:endParaRPr lang="en-US" dirty="0"/>
          </a:p>
        </p:txBody>
      </p:sp>
      <p:sp>
        <p:nvSpPr>
          <p:cNvPr id="5" name="Footer Placeholder 4"/>
          <p:cNvSpPr>
            <a:spLocks noGrp="1"/>
          </p:cNvSpPr>
          <p:nvPr>
            <p:ph type="ftr" sz="quarter" idx="11"/>
          </p:nvPr>
        </p:nvSpPr>
        <p:spPr>
          <a:xfrm>
            <a:off x="4380072" y="6407944"/>
            <a:ext cx="2350681" cy="365125"/>
          </a:xfrm>
          <a:prstGeom prst="rect">
            <a:avLst/>
          </a:prstGeom>
        </p:spPr>
        <p:txBody>
          <a:bodyPr/>
          <a:lstStyle/>
          <a:p>
            <a:pPr>
              <a:defRPr/>
            </a:pPr>
            <a:r>
              <a:rPr lang="en-US"/>
              <a:t>Copyright ©2017 Cengage Learning. All Rights Reserved. May not be scanned, copied or duplicated, or posted to a publicly accessible website, in whole or in part.</a:t>
            </a:r>
            <a:endParaRPr lang="en-US" dirty="0"/>
          </a:p>
        </p:txBody>
      </p:sp>
      <p:sp>
        <p:nvSpPr>
          <p:cNvPr id="6" name="Slide Number Placeholder 5"/>
          <p:cNvSpPr>
            <a:spLocks noGrp="1"/>
          </p:cNvSpPr>
          <p:nvPr>
            <p:ph type="sldNum" sz="quarter" idx="12"/>
          </p:nvPr>
        </p:nvSpPr>
        <p:spPr/>
        <p:txBody>
          <a:bodyPr/>
          <a:lstStyle/>
          <a:p>
            <a:pPr>
              <a:defRPr/>
            </a:pPr>
            <a:fld id="{81824122-7DA4-439C-8E1C-2685A4CDC00B}" type="slidenum">
              <a:rPr lang="en-US" smtClean="0"/>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pPr>
              <a:defRPr/>
            </a:pPr>
            <a:fld id="{29C7DC90-A538-4D3C-9401-92C2D8DD97AE}" type="datetime1">
              <a:rPr lang="en-US" smtClean="0"/>
              <a:pPr>
                <a:defRPr/>
              </a:pPr>
              <a:t>2/17/2024</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pPr>
              <a:defRPr/>
            </a:pPr>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pPr>
              <a:defRPr/>
            </a:pPr>
            <a:fld id="{779199C9-98F9-422D-8DB5-945D31ACEA8F}" type="slidenum">
              <a:rPr lang="en-US" smtClean="0"/>
              <a:pPr>
                <a:defRPr/>
              </a:pPr>
              <a:t>‹#›</a:t>
            </a:fld>
            <a:endParaRPr lang="en-US"/>
          </a:p>
        </p:txBody>
      </p:sp>
      <p:pic>
        <p:nvPicPr>
          <p:cNvPr id="13" name="Picture 5" descr="Cengage.gif"/>
          <p:cNvPicPr>
            <a:picLocks noChangeAspect="1"/>
          </p:cNvPicPr>
          <p:nvPr userDrawn="1"/>
        </p:nvPicPr>
        <p:blipFill>
          <a:blip r:embed="rId3" cstate="print"/>
          <a:srcRect/>
          <a:stretch>
            <a:fillRect/>
          </a:stretch>
        </p:blipFill>
        <p:spPr bwMode="auto">
          <a:xfrm>
            <a:off x="0" y="0"/>
            <a:ext cx="1597025" cy="942975"/>
          </a:xfrm>
          <a:prstGeom prst="rect">
            <a:avLst/>
          </a:prstGeom>
          <a:noFill/>
          <a:ln w="9525">
            <a:noFill/>
            <a:miter lim="800000"/>
            <a:headEnd/>
            <a:tailEnd/>
          </a:ln>
        </p:spPr>
      </p:pic>
      <p:pic>
        <p:nvPicPr>
          <p:cNvPr id="14" name="Picture 2" descr="C:\renger\SADProject\SAD_New\new\SAD 9e_Home Page_Template_files\slide0001_image006.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858000" y="3962400"/>
            <a:ext cx="2286000"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02213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4" name="Date Placeholder 3"/>
          <p:cNvSpPr>
            <a:spLocks noGrp="1"/>
          </p:cNvSpPr>
          <p:nvPr>
            <p:ph type="dt" sz="half" idx="10"/>
          </p:nvPr>
        </p:nvSpPr>
        <p:spPr/>
        <p:txBody>
          <a:bodyPr/>
          <a:lstStyle/>
          <a:p>
            <a:pPr>
              <a:defRPr/>
            </a:pPr>
            <a:fld id="{66499632-BA1C-411F-BC01-932C63E5E55C}" type="datetime1">
              <a:rPr lang="en-US" smtClean="0"/>
              <a:pPr>
                <a:defRPr/>
              </a:pPr>
              <a:t>2/17/2024</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B9CF567-92F2-4868-AE5F-6064AF3DA266}" type="slidenum">
              <a:rPr lang="en-US" smtClean="0"/>
              <a:pPr>
                <a:defRPr/>
              </a:pPr>
              <a:t>‹#›</a:t>
            </a:fld>
            <a:endParaRPr lang="en-US"/>
          </a:p>
        </p:txBody>
      </p:sp>
      <p:sp>
        <p:nvSpPr>
          <p:cNvPr id="7" name="Title 6"/>
          <p:cNvSpPr>
            <a:spLocks noGrp="1"/>
          </p:cNvSpPr>
          <p:nvPr>
            <p:ph type="title"/>
          </p:nvPr>
        </p:nvSpPr>
        <p:spPr/>
        <p:txBody>
          <a:bodyPr rtlCol="0"/>
          <a:lstStyle/>
          <a:p>
            <a:r>
              <a:rPr kumimoji="0" lang="en-US"/>
              <a:t>Click to edit Master title style</a:t>
            </a:r>
          </a:p>
        </p:txBody>
      </p:sp>
    </p:spTree>
    <p:extLst>
      <p:ext uri="{BB962C8B-B14F-4D97-AF65-F5344CB8AC3E}">
        <p14:creationId xmlns:p14="http://schemas.microsoft.com/office/powerpoint/2010/main" val="10566782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pPr>
              <a:defRPr/>
            </a:pPr>
            <a:fld id="{B5295DC0-BDF4-4946-95FC-61C4F2C15E4D}" type="datetime1">
              <a:rPr lang="en-US" smtClean="0"/>
              <a:pPr>
                <a:defRPr/>
              </a:pPr>
              <a:t>2/17/2024</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4D2CAABE-7C30-4EA4-B5F3-01358C5E740E}" type="slidenum">
              <a:rPr lang="en-US" smtClean="0"/>
              <a:pPr>
                <a:defRPr/>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extLst>
      <p:ext uri="{BB962C8B-B14F-4D97-AF65-F5344CB8AC3E}">
        <p14:creationId xmlns:p14="http://schemas.microsoft.com/office/powerpoint/2010/main" val="312593535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pPr>
              <a:defRPr/>
            </a:pPr>
            <a:fld id="{E5F46BC3-41DA-4098-8CA3-5AE4500AA7C8}" type="datetime1">
              <a:rPr lang="en-US" smtClean="0"/>
              <a:pPr>
                <a:defRPr/>
              </a:pPr>
              <a:t>2/17/2024</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045C1710-DF5A-49B1-AD3F-FCC479A1A2A8}" type="slidenum">
              <a:rPr lang="en-US" smtClean="0"/>
              <a:pPr>
                <a:defRPr/>
              </a:pPr>
              <a:t>‹#›</a:t>
            </a:fld>
            <a:endParaRPr lang="en-US"/>
          </a:p>
        </p:txBody>
      </p:sp>
      <p:sp>
        <p:nvSpPr>
          <p:cNvPr id="8" name="Title 7"/>
          <p:cNvSpPr>
            <a:spLocks noGrp="1"/>
          </p:cNvSpPr>
          <p:nvPr>
            <p:ph type="title"/>
          </p:nvPr>
        </p:nvSpPr>
        <p:spPr/>
        <p:txBody>
          <a:bodyPr rtlCol="0"/>
          <a:lstStyle/>
          <a:p>
            <a:r>
              <a:rPr kumimoji="0" lang="en-US"/>
              <a:t>Click to edit Master title style</a:t>
            </a:r>
          </a:p>
        </p:txBody>
      </p:sp>
    </p:spTree>
    <p:extLst>
      <p:ext uri="{BB962C8B-B14F-4D97-AF65-F5344CB8AC3E}">
        <p14:creationId xmlns:p14="http://schemas.microsoft.com/office/powerpoint/2010/main" val="3314000525"/>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pPr>
              <a:defRPr/>
            </a:pPr>
            <a:fld id="{5733D5C7-06BD-4A57-9316-AFFC05FB9A2D}" type="datetime1">
              <a:rPr lang="en-US" smtClean="0"/>
              <a:pPr>
                <a:defRPr/>
              </a:pPr>
              <a:t>2/17/2024</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986D10E8-0367-4E5D-9E4A-DD9E1662923B}" type="slidenum">
              <a:rPr lang="en-US" smtClean="0"/>
              <a:pPr>
                <a:defRPr/>
              </a:pPr>
              <a:t>‹#›</a:t>
            </a:fld>
            <a:endParaRPr lang="en-US"/>
          </a:p>
        </p:txBody>
      </p:sp>
    </p:spTree>
    <p:extLst>
      <p:ext uri="{BB962C8B-B14F-4D97-AF65-F5344CB8AC3E}">
        <p14:creationId xmlns:p14="http://schemas.microsoft.com/office/powerpoint/2010/main" val="1660983715"/>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fld id="{05B6098F-756C-4371-8629-D7887CAE58D3}" type="datetime1">
              <a:rPr lang="en-US" smtClean="0"/>
              <a:pPr>
                <a:defRPr/>
              </a:pPr>
              <a:t>2/17/2024</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74182478-D854-4386-B19D-338899BFC4A3}" type="slidenum">
              <a:rPr lang="en-US" smtClean="0"/>
              <a:pPr>
                <a:defRPr/>
              </a:pPr>
              <a:t>‹#›</a:t>
            </a:fld>
            <a:endParaRPr lang="en-US"/>
          </a:p>
        </p:txBody>
      </p:sp>
      <p:sp>
        <p:nvSpPr>
          <p:cNvPr id="6" name="Title 5"/>
          <p:cNvSpPr>
            <a:spLocks noGrp="1"/>
          </p:cNvSpPr>
          <p:nvPr>
            <p:ph type="title"/>
          </p:nvPr>
        </p:nvSpPr>
        <p:spPr/>
        <p:txBody>
          <a:bodyPr rtlCol="0"/>
          <a:lstStyle/>
          <a:p>
            <a:r>
              <a:rPr kumimoji="0" lang="en-US"/>
              <a:t>Click to edit Master title style</a:t>
            </a:r>
          </a:p>
        </p:txBody>
      </p:sp>
    </p:spTree>
    <p:extLst>
      <p:ext uri="{BB962C8B-B14F-4D97-AF65-F5344CB8AC3E}">
        <p14:creationId xmlns:p14="http://schemas.microsoft.com/office/powerpoint/2010/main" val="2243135734"/>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DBF1234E-A55B-461F-95E4-6E9D08D8F588}" type="datetime1">
              <a:rPr lang="en-US" smtClean="0"/>
              <a:pPr>
                <a:defRPr/>
              </a:pPr>
              <a:t>2/17/2024</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D3A6B547-B69A-4B3E-824B-F8B9F77F30B6}" type="slidenum">
              <a:rPr lang="en-US" smtClean="0"/>
              <a:pPr>
                <a:defRPr/>
              </a:pPr>
              <a:t>‹#›</a:t>
            </a:fld>
            <a:endParaRPr lang="en-US"/>
          </a:p>
        </p:txBody>
      </p:sp>
    </p:spTree>
    <p:extLst>
      <p:ext uri="{BB962C8B-B14F-4D97-AF65-F5344CB8AC3E}">
        <p14:creationId xmlns:p14="http://schemas.microsoft.com/office/powerpoint/2010/main" val="4256853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pPr>
              <a:defRPr/>
            </a:pPr>
            <a:fld id="{57B0C22D-B331-43E5-B1B9-EFA38C5EA6F6}" type="datetime1">
              <a:rPr lang="en-US" smtClean="0"/>
              <a:pPr>
                <a:defRPr/>
              </a:pPr>
              <a:t>2/17/2024</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85D84466-CB37-49EF-9CF4-ADD313A8598B}" type="slidenum">
              <a:rPr lang="en-US" smtClean="0"/>
              <a:pPr>
                <a:defRPr/>
              </a:pPr>
              <a:t>‹#›</a:t>
            </a:fld>
            <a:endParaRPr lang="en-US"/>
          </a:p>
        </p:txBody>
      </p:sp>
    </p:spTree>
    <p:extLst>
      <p:ext uri="{BB962C8B-B14F-4D97-AF65-F5344CB8AC3E}">
        <p14:creationId xmlns:p14="http://schemas.microsoft.com/office/powerpoint/2010/main" val="2865082658"/>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fld id="{2D3C1A5E-BA36-48B3-82A2-268E6E295D8C}" type="datetime1">
              <a:rPr lang="en-US" smtClean="0"/>
              <a:t>2/17/2024</a:t>
            </a:fld>
            <a:endParaRPr lang="en-US" dirty="0"/>
          </a:p>
        </p:txBody>
      </p:sp>
      <p:sp>
        <p:nvSpPr>
          <p:cNvPr id="6" name="Slide Number Placeholder 5"/>
          <p:cNvSpPr>
            <a:spLocks noGrp="1"/>
          </p:cNvSpPr>
          <p:nvPr>
            <p:ph type="sldNum" sz="quarter" idx="12"/>
          </p:nvPr>
        </p:nvSpPr>
        <p:spPr/>
        <p:txBody>
          <a:bodyPr/>
          <a:lstStyle/>
          <a:p>
            <a:pPr>
              <a:defRPr/>
            </a:pPr>
            <a:fld id="{EB9CF567-92F2-4868-AE5F-6064AF3DA266}" type="slidenum">
              <a:rPr lang="en-US" smtClean="0"/>
              <a:pPr>
                <a:defRPr/>
              </a:pPr>
              <a:t>‹#›</a:t>
            </a:fld>
            <a:endParaRPr lang="en-US" dirty="0"/>
          </a:p>
        </p:txBody>
      </p:sp>
      <p:sp>
        <p:nvSpPr>
          <p:cNvPr id="7" name="Title 6"/>
          <p:cNvSpPr>
            <a:spLocks noGrp="1"/>
          </p:cNvSpPr>
          <p:nvPr>
            <p:ph type="title"/>
          </p:nvPr>
        </p:nvSpPr>
        <p:spPr/>
        <p:txBody>
          <a:bodyPr rtlCol="0"/>
          <a:lstStyle/>
          <a:p>
            <a:r>
              <a:rPr kumimoji="0" lang="en-US" dirty="0"/>
              <a:t>Click to edit Master title style</a:t>
            </a:r>
          </a:p>
        </p:txBody>
      </p:sp>
      <p:sp>
        <p:nvSpPr>
          <p:cNvPr id="8" name="Footer Placeholder 1"/>
          <p:cNvSpPr>
            <a:spLocks noGrp="1"/>
          </p:cNvSpPr>
          <p:nvPr>
            <p:ph type="ftr" sz="quarter" idx="3"/>
          </p:nvPr>
        </p:nvSpPr>
        <p:spPr>
          <a:xfrm>
            <a:off x="3888031" y="6407944"/>
            <a:ext cx="4759241" cy="365125"/>
          </a:xfrm>
          <a:prstGeom prst="rect">
            <a:avLst/>
          </a:prstGeom>
        </p:spPr>
        <p:txBody>
          <a:bodyPr/>
          <a:lstStyle>
            <a:lvl1pPr>
              <a:defRPr sz="1000">
                <a:latin typeface="Times New Roman" panose="02020603050405020304" pitchFamily="18" charset="0"/>
                <a:cs typeface="Times New Roman" panose="02020603050405020304" pitchFamily="18" charset="0"/>
              </a:defRPr>
            </a:lvl1pPr>
          </a:lstStyle>
          <a:p>
            <a:pPr>
              <a:defRPr/>
            </a:pPr>
            <a:r>
              <a:rPr lang="en-US" dirty="0"/>
              <a:t>Copyright ©2017 Cengage Learning. All Rights Reserved. May not be scanned, copied or duplicated, or posted to a publicly accessible website, in whole or in part.</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pPr>
              <a:defRPr/>
            </a:pPr>
            <a:fld id="{5EFE5778-8BFC-4536-9703-0D28E9F70237}" type="datetime1">
              <a:rPr lang="en-US" smtClean="0"/>
              <a:pPr>
                <a:defRPr/>
              </a:pPr>
              <a:t>2/17/2024</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pPr>
              <a:defRPr/>
            </a:pPr>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pPr>
              <a:defRPr/>
            </a:pPr>
            <a:fld id="{420B8259-93AD-49B5-837E-5FA1F175561B}" type="slidenum">
              <a:rPr lang="en-US" smtClean="0"/>
              <a:pPr>
                <a:defRPr/>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extLst>
      <p:ext uri="{BB962C8B-B14F-4D97-AF65-F5344CB8AC3E}">
        <p14:creationId xmlns:p14="http://schemas.microsoft.com/office/powerpoint/2010/main" val="364935653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fld id="{7BE16E6E-BC5F-40BA-8EF2-F72E2EF6898B}" type="datetime1">
              <a:rPr lang="en-US" smtClean="0"/>
              <a:pPr>
                <a:defRPr/>
              </a:pPr>
              <a:t>2/17/2024</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3FF7A705-15A9-4FB3-BB83-4414C5BD27ED}" type="slidenum">
              <a:rPr lang="en-US" smtClean="0"/>
              <a:pPr>
                <a:defRPr/>
              </a:pPr>
              <a:t>‹#›</a:t>
            </a:fld>
            <a:endParaRPr lang="en-US"/>
          </a:p>
        </p:txBody>
      </p:sp>
    </p:spTree>
    <p:extLst>
      <p:ext uri="{BB962C8B-B14F-4D97-AF65-F5344CB8AC3E}">
        <p14:creationId xmlns:p14="http://schemas.microsoft.com/office/powerpoint/2010/main" val="18580005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fld id="{9296201B-5135-4C7A-B164-D207B1FBBDD2}" type="datetime1">
              <a:rPr lang="en-US" smtClean="0"/>
              <a:pPr>
                <a:defRPr/>
              </a:pPr>
              <a:t>2/17/2024</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81824122-7DA4-439C-8E1C-2685A4CDC00B}" type="slidenum">
              <a:rPr lang="en-US" smtClean="0"/>
              <a:pPr>
                <a:defRPr/>
              </a:pPr>
              <a:t>‹#›</a:t>
            </a:fld>
            <a:endParaRPr lang="en-US"/>
          </a:p>
        </p:txBody>
      </p:sp>
    </p:spTree>
    <p:extLst>
      <p:ext uri="{BB962C8B-B14F-4D97-AF65-F5344CB8AC3E}">
        <p14:creationId xmlns:p14="http://schemas.microsoft.com/office/powerpoint/2010/main" val="2861347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pPr>
              <a:defRPr/>
            </a:pPr>
            <a:fld id="{9EAB90E9-7EB2-4E0B-8599-B5A5DCEC6898}" type="datetime1">
              <a:rPr lang="en-US" smtClean="0"/>
              <a:t>2/17/2024</a:t>
            </a:fld>
            <a:endParaRPr lang="en-US" dirty="0"/>
          </a:p>
        </p:txBody>
      </p:sp>
      <p:sp>
        <p:nvSpPr>
          <p:cNvPr id="6" name="Slide Number Placeholder 5"/>
          <p:cNvSpPr>
            <a:spLocks noGrp="1"/>
          </p:cNvSpPr>
          <p:nvPr>
            <p:ph type="sldNum" sz="quarter" idx="12"/>
          </p:nvPr>
        </p:nvSpPr>
        <p:spPr/>
        <p:txBody>
          <a:bodyPr/>
          <a:lstStyle/>
          <a:p>
            <a:pPr>
              <a:defRPr/>
            </a:pPr>
            <a:fld id="{4D2CAABE-7C30-4EA4-B5F3-01358C5E740E}" type="slidenum">
              <a:rPr lang="en-US" smtClean="0"/>
              <a:pPr>
                <a:defRPr/>
              </a:pPr>
              <a:t>‹#›</a:t>
            </a:fld>
            <a:endParaRPr lang="en-US" dirty="0"/>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dirty="0"/>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dirty="0"/>
          </a:p>
        </p:txBody>
      </p:sp>
      <p:sp>
        <p:nvSpPr>
          <p:cNvPr id="9" name="Footer Placeholder 1"/>
          <p:cNvSpPr>
            <a:spLocks noGrp="1"/>
          </p:cNvSpPr>
          <p:nvPr>
            <p:ph type="ftr" sz="quarter" idx="3"/>
          </p:nvPr>
        </p:nvSpPr>
        <p:spPr>
          <a:xfrm>
            <a:off x="3888031" y="6407944"/>
            <a:ext cx="4759241" cy="365125"/>
          </a:xfrm>
          <a:prstGeom prst="rect">
            <a:avLst/>
          </a:prstGeom>
        </p:spPr>
        <p:txBody>
          <a:bodyPr/>
          <a:lstStyle>
            <a:lvl1pPr>
              <a:defRPr sz="1000">
                <a:latin typeface="Times New Roman" panose="02020603050405020304" pitchFamily="18" charset="0"/>
                <a:cs typeface="Times New Roman" panose="02020603050405020304" pitchFamily="18" charset="0"/>
              </a:defRPr>
            </a:lvl1pPr>
          </a:lstStyle>
          <a:p>
            <a:pPr>
              <a:defRPr/>
            </a:pPr>
            <a:r>
              <a:rPr lang="en-US" dirty="0"/>
              <a:t>Copyright ©2017 Cengage Learning. All Rights Reserved. May not be scanned, copied or duplicated, or posted to a publicly accessible website, in whole or in part.</a:t>
            </a: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pPr>
              <a:defRPr/>
            </a:pPr>
            <a:fld id="{834DF55E-B142-4791-90B3-5A7D0A01DE58}" type="datetime1">
              <a:rPr lang="en-US" smtClean="0"/>
              <a:t>2/17/2024</a:t>
            </a:fld>
            <a:endParaRPr lang="en-US" dirty="0"/>
          </a:p>
        </p:txBody>
      </p:sp>
      <p:sp>
        <p:nvSpPr>
          <p:cNvPr id="7" name="Slide Number Placeholder 6"/>
          <p:cNvSpPr>
            <a:spLocks noGrp="1"/>
          </p:cNvSpPr>
          <p:nvPr>
            <p:ph type="sldNum" sz="quarter" idx="12"/>
          </p:nvPr>
        </p:nvSpPr>
        <p:spPr/>
        <p:txBody>
          <a:bodyPr/>
          <a:lstStyle/>
          <a:p>
            <a:pPr>
              <a:defRPr/>
            </a:pPr>
            <a:fld id="{045C1710-DF5A-49B1-AD3F-FCC479A1A2A8}" type="slidenum">
              <a:rPr lang="en-US" smtClean="0"/>
              <a:pPr>
                <a:defRPr/>
              </a:pPr>
              <a:t>‹#›</a:t>
            </a:fld>
            <a:endParaRPr lang="en-US" dirty="0"/>
          </a:p>
        </p:txBody>
      </p:sp>
      <p:sp>
        <p:nvSpPr>
          <p:cNvPr id="8" name="Title 7"/>
          <p:cNvSpPr>
            <a:spLocks noGrp="1"/>
          </p:cNvSpPr>
          <p:nvPr>
            <p:ph type="title"/>
          </p:nvPr>
        </p:nvSpPr>
        <p:spPr/>
        <p:txBody>
          <a:bodyPr rtlCol="0"/>
          <a:lstStyle/>
          <a:p>
            <a:r>
              <a:rPr kumimoji="0" lang="en-US"/>
              <a:t>Click to edit Master title style</a:t>
            </a:r>
          </a:p>
        </p:txBody>
      </p:sp>
      <p:sp>
        <p:nvSpPr>
          <p:cNvPr id="9" name="Footer Placeholder 1"/>
          <p:cNvSpPr>
            <a:spLocks noGrp="1"/>
          </p:cNvSpPr>
          <p:nvPr>
            <p:ph type="ftr" sz="quarter" idx="3"/>
          </p:nvPr>
        </p:nvSpPr>
        <p:spPr>
          <a:xfrm>
            <a:off x="3888031" y="6407944"/>
            <a:ext cx="4759241" cy="365125"/>
          </a:xfrm>
          <a:prstGeom prst="rect">
            <a:avLst/>
          </a:prstGeom>
        </p:spPr>
        <p:txBody>
          <a:bodyPr/>
          <a:lstStyle>
            <a:lvl1pPr>
              <a:defRPr sz="1000">
                <a:latin typeface="Times New Roman" panose="02020603050405020304" pitchFamily="18" charset="0"/>
                <a:cs typeface="Times New Roman" panose="02020603050405020304" pitchFamily="18" charset="0"/>
              </a:defRPr>
            </a:lvl1pPr>
          </a:lstStyle>
          <a:p>
            <a:pPr>
              <a:defRPr/>
            </a:pPr>
            <a:r>
              <a:rPr lang="en-US" dirty="0"/>
              <a:t>Copyright ©2017 Cengage Learning. All Rights Reserved. May not be scanned, copied or duplicated, or posted to a publicly accessible website, in whole or in part.</a:t>
            </a:r>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pPr>
              <a:defRPr/>
            </a:pPr>
            <a:fld id="{0DDF3CF5-4215-43A9-8EE2-B3B2069C8A3B}" type="datetime1">
              <a:rPr lang="en-US" smtClean="0"/>
              <a:t>2/17/2024</a:t>
            </a:fld>
            <a:endParaRPr lang="en-US" dirty="0"/>
          </a:p>
        </p:txBody>
      </p:sp>
      <p:sp>
        <p:nvSpPr>
          <p:cNvPr id="8" name="Footer Placeholder 7"/>
          <p:cNvSpPr>
            <a:spLocks noGrp="1"/>
          </p:cNvSpPr>
          <p:nvPr>
            <p:ph type="ftr" sz="quarter" idx="11"/>
          </p:nvPr>
        </p:nvSpPr>
        <p:spPr>
          <a:xfrm>
            <a:off x="4380072" y="6407944"/>
            <a:ext cx="2350681" cy="365125"/>
          </a:xfrm>
          <a:prstGeom prst="rect">
            <a:avLst/>
          </a:prstGeom>
        </p:spPr>
        <p:txBody>
          <a:bodyPr/>
          <a:lstStyle/>
          <a:p>
            <a:pPr>
              <a:defRPr/>
            </a:pPr>
            <a:r>
              <a:rPr lang="en-US"/>
              <a:t>Copyright ©2017 Cengage Learning. All Rights Reserved. May not be scanned, copied or duplicated, or posted to a publicly accessible website, in whole or in part.</a:t>
            </a:r>
            <a:endParaRPr lang="en-US" dirty="0"/>
          </a:p>
        </p:txBody>
      </p:sp>
      <p:sp>
        <p:nvSpPr>
          <p:cNvPr id="9" name="Slide Number Placeholder 8"/>
          <p:cNvSpPr>
            <a:spLocks noGrp="1"/>
          </p:cNvSpPr>
          <p:nvPr>
            <p:ph type="sldNum" sz="quarter" idx="12"/>
          </p:nvPr>
        </p:nvSpPr>
        <p:spPr/>
        <p:txBody>
          <a:bodyPr/>
          <a:lstStyle/>
          <a:p>
            <a:pPr>
              <a:defRPr/>
            </a:pPr>
            <a:fld id="{986D10E8-0367-4E5D-9E4A-DD9E1662923B}" type="slidenum">
              <a:rPr lang="en-US" smtClean="0"/>
              <a:pPr>
                <a:defRPr/>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fld id="{DA7FFC96-E505-4A31-A58D-835CB0FBF2EA}" type="datetime1">
              <a:rPr lang="en-US" smtClean="0"/>
              <a:t>2/17/2024</a:t>
            </a:fld>
            <a:endParaRPr lang="en-US" dirty="0"/>
          </a:p>
        </p:txBody>
      </p:sp>
      <p:sp>
        <p:nvSpPr>
          <p:cNvPr id="5" name="Slide Number Placeholder 4"/>
          <p:cNvSpPr>
            <a:spLocks noGrp="1"/>
          </p:cNvSpPr>
          <p:nvPr>
            <p:ph type="sldNum" sz="quarter" idx="12"/>
          </p:nvPr>
        </p:nvSpPr>
        <p:spPr/>
        <p:txBody>
          <a:bodyPr/>
          <a:lstStyle/>
          <a:p>
            <a:pPr>
              <a:defRPr/>
            </a:pPr>
            <a:fld id="{74182478-D854-4386-B19D-338899BFC4A3}" type="slidenum">
              <a:rPr lang="en-US" smtClean="0"/>
              <a:pPr>
                <a:defRPr/>
              </a:pPr>
              <a:t>‹#›</a:t>
            </a:fld>
            <a:endParaRPr lang="en-US" dirty="0"/>
          </a:p>
        </p:txBody>
      </p:sp>
      <p:sp>
        <p:nvSpPr>
          <p:cNvPr id="6" name="Title 5"/>
          <p:cNvSpPr>
            <a:spLocks noGrp="1"/>
          </p:cNvSpPr>
          <p:nvPr>
            <p:ph type="title"/>
          </p:nvPr>
        </p:nvSpPr>
        <p:spPr/>
        <p:txBody>
          <a:bodyPr rtlCol="0"/>
          <a:lstStyle/>
          <a:p>
            <a:r>
              <a:rPr kumimoji="0" lang="en-US"/>
              <a:t>Click to edit Master title style</a:t>
            </a:r>
          </a:p>
        </p:txBody>
      </p:sp>
      <p:sp>
        <p:nvSpPr>
          <p:cNvPr id="7" name="Footer Placeholder 1"/>
          <p:cNvSpPr>
            <a:spLocks noGrp="1"/>
          </p:cNvSpPr>
          <p:nvPr>
            <p:ph type="ftr" sz="quarter" idx="3"/>
          </p:nvPr>
        </p:nvSpPr>
        <p:spPr>
          <a:xfrm>
            <a:off x="3888031" y="6407944"/>
            <a:ext cx="4759241" cy="365125"/>
          </a:xfrm>
          <a:prstGeom prst="rect">
            <a:avLst/>
          </a:prstGeom>
        </p:spPr>
        <p:txBody>
          <a:bodyPr/>
          <a:lstStyle>
            <a:lvl1pPr>
              <a:defRPr sz="1000">
                <a:latin typeface="Times New Roman" panose="02020603050405020304" pitchFamily="18" charset="0"/>
                <a:cs typeface="Times New Roman" panose="02020603050405020304" pitchFamily="18" charset="0"/>
              </a:defRPr>
            </a:lvl1pPr>
          </a:lstStyle>
          <a:p>
            <a:pPr>
              <a:defRPr/>
            </a:pPr>
            <a:r>
              <a:rPr lang="en-US" dirty="0"/>
              <a:t>Copyright ©2017 Cengage Learning. All Rights Reserved. May not be scanned, copied or duplicated, or posted to a publicly accessible website, in whole or in part.</a:t>
            </a:r>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7F0B4AA5-15A4-44AC-B22D-7353668D83E2}" type="datetime1">
              <a:rPr lang="en-US" smtClean="0"/>
              <a:t>2/17/2024</a:t>
            </a:fld>
            <a:endParaRPr lang="en-US" dirty="0"/>
          </a:p>
        </p:txBody>
      </p:sp>
      <p:sp>
        <p:nvSpPr>
          <p:cNvPr id="3" name="Footer Placeholder 2"/>
          <p:cNvSpPr>
            <a:spLocks noGrp="1"/>
          </p:cNvSpPr>
          <p:nvPr>
            <p:ph type="ftr" sz="quarter" idx="11"/>
          </p:nvPr>
        </p:nvSpPr>
        <p:spPr>
          <a:xfrm>
            <a:off x="4380072" y="6407944"/>
            <a:ext cx="2350681" cy="365125"/>
          </a:xfrm>
          <a:prstGeom prst="rect">
            <a:avLst/>
          </a:prstGeom>
        </p:spPr>
        <p:txBody>
          <a:bodyPr/>
          <a:lstStyle/>
          <a:p>
            <a:pPr>
              <a:defRPr/>
            </a:pPr>
            <a:r>
              <a:rPr lang="en-US"/>
              <a:t>Copyright ©2017 Cengage Learning. All Rights Reserved. May not be scanned, copied or duplicated, or posted to a publicly accessible website, in whole or in part.</a:t>
            </a:r>
            <a:endParaRPr lang="en-US" dirty="0"/>
          </a:p>
        </p:txBody>
      </p:sp>
      <p:sp>
        <p:nvSpPr>
          <p:cNvPr id="4" name="Slide Number Placeholder 3"/>
          <p:cNvSpPr>
            <a:spLocks noGrp="1"/>
          </p:cNvSpPr>
          <p:nvPr>
            <p:ph type="sldNum" sz="quarter" idx="12"/>
          </p:nvPr>
        </p:nvSpPr>
        <p:spPr/>
        <p:txBody>
          <a:bodyPr/>
          <a:lstStyle/>
          <a:p>
            <a:pPr>
              <a:defRPr/>
            </a:pPr>
            <a:fld id="{D3A6B547-B69A-4B3E-824B-F8B9F77F30B6}"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pPr>
              <a:defRPr/>
            </a:pPr>
            <a:fld id="{E7C735C0-BD8A-4AF8-8DD1-0AB12081748C}" type="datetime1">
              <a:rPr lang="en-US" smtClean="0"/>
              <a:t>2/17/2024</a:t>
            </a:fld>
            <a:endParaRPr lang="en-US" dirty="0"/>
          </a:p>
        </p:txBody>
      </p:sp>
      <p:sp>
        <p:nvSpPr>
          <p:cNvPr id="6" name="Footer Placeholder 5"/>
          <p:cNvSpPr>
            <a:spLocks noGrp="1"/>
          </p:cNvSpPr>
          <p:nvPr>
            <p:ph type="ftr" sz="quarter" idx="11"/>
          </p:nvPr>
        </p:nvSpPr>
        <p:spPr>
          <a:xfrm>
            <a:off x="4380072" y="6407944"/>
            <a:ext cx="2350681" cy="365125"/>
          </a:xfrm>
          <a:prstGeom prst="rect">
            <a:avLst/>
          </a:prstGeom>
        </p:spPr>
        <p:txBody>
          <a:bodyPr/>
          <a:lstStyle/>
          <a:p>
            <a:pPr>
              <a:defRPr/>
            </a:pPr>
            <a:r>
              <a:rPr lang="en-US"/>
              <a:t>Copyright ©2017 Cengage Learning. All Rights Reserved. May not be scanned, copied or duplicated, or posted to a publicly accessible website, in whole or in part.</a:t>
            </a:r>
            <a:endParaRPr lang="en-US" dirty="0"/>
          </a:p>
        </p:txBody>
      </p:sp>
      <p:sp>
        <p:nvSpPr>
          <p:cNvPr id="7" name="Slide Number Placeholder 6"/>
          <p:cNvSpPr>
            <a:spLocks noGrp="1"/>
          </p:cNvSpPr>
          <p:nvPr>
            <p:ph type="sldNum" sz="quarter" idx="12"/>
          </p:nvPr>
        </p:nvSpPr>
        <p:spPr/>
        <p:txBody>
          <a:bodyPr/>
          <a:lstStyle/>
          <a:p>
            <a:pPr>
              <a:defRPr/>
            </a:pPr>
            <a:fld id="{85D84466-CB37-49EF-9CF4-ADD313A8598B}" type="slidenum">
              <a:rPr lang="en-US" smtClean="0"/>
              <a:pPr>
                <a:defRPr/>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dirty="0"/>
              <a:t>Click icon to add picture</a:t>
            </a:r>
          </a:p>
        </p:txBody>
      </p:sp>
      <p:sp>
        <p:nvSpPr>
          <p:cNvPr id="5" name="Date Placeholder 4"/>
          <p:cNvSpPr>
            <a:spLocks noGrp="1"/>
          </p:cNvSpPr>
          <p:nvPr>
            <p:ph type="dt" sz="half" idx="10"/>
          </p:nvPr>
        </p:nvSpPr>
        <p:spPr/>
        <p:txBody>
          <a:bodyPr/>
          <a:lstStyle>
            <a:lvl1pPr>
              <a:defRPr>
                <a:solidFill>
                  <a:schemeClr val="tx1"/>
                </a:solidFill>
              </a:defRPr>
            </a:lvl1pPr>
            <a:extLst/>
          </a:lstStyle>
          <a:p>
            <a:pPr>
              <a:defRPr/>
            </a:pPr>
            <a:fld id="{FA5A1225-BE3E-488B-ACF6-7908B89332AF}" type="datetime1">
              <a:rPr lang="en-US" smtClean="0"/>
              <a:t>2/17/2024</a:t>
            </a:fld>
            <a:endParaRPr lang="en-US" dirty="0"/>
          </a:p>
        </p:txBody>
      </p:sp>
      <p:sp>
        <p:nvSpPr>
          <p:cNvPr id="6" name="Footer Placeholder 5"/>
          <p:cNvSpPr>
            <a:spLocks noGrp="1"/>
          </p:cNvSpPr>
          <p:nvPr>
            <p:ph type="ftr" sz="quarter" idx="11"/>
          </p:nvPr>
        </p:nvSpPr>
        <p:spPr>
          <a:xfrm>
            <a:off x="4380072" y="6407944"/>
            <a:ext cx="2350681" cy="365125"/>
          </a:xfrm>
          <a:prstGeom prst="rect">
            <a:avLst/>
          </a:prstGeom>
        </p:spPr>
        <p:txBody>
          <a:bodyPr/>
          <a:lstStyle>
            <a:lvl1pPr>
              <a:defRPr>
                <a:solidFill>
                  <a:schemeClr val="tx1"/>
                </a:solidFill>
              </a:defRPr>
            </a:lvl1pPr>
            <a:extLst/>
          </a:lstStyle>
          <a:p>
            <a:pPr>
              <a:defRPr/>
            </a:pPr>
            <a:r>
              <a:rPr lang="en-US"/>
              <a:t>Copyright ©2017 Cengage Learning. All Rights Reserved. May not be scanned, copied or duplicated, or posted to a publicly accessible website, in whole or in part.</a:t>
            </a:r>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pPr>
              <a:defRPr/>
            </a:pPr>
            <a:fld id="{420B8259-93AD-49B5-837E-5FA1F175561B}" type="slidenum">
              <a:rPr lang="en-US" smtClean="0"/>
              <a:pPr>
                <a:defRPr/>
              </a:pPr>
              <a:t>‹#›</a:t>
            </a:fld>
            <a:endParaRPr lang="en-US"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Right Triangle 9"/>
          <p:cNvSpPr>
            <a:spLocks/>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dirty="0"/>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dirty="0"/>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4" name="Right Triangle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dirty="0"/>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pPr>
              <a:defRPr/>
            </a:pPr>
            <a:fld id="{234D9497-99A8-407F-B96E-CE1706A08407}" type="datetime1">
              <a:rPr lang="en-US" smtClean="0"/>
              <a:t>2/17/2024</a:t>
            </a:fld>
            <a:endParaRPr lang="en-US" dirty="0"/>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pPr>
              <a:defRPr/>
            </a:pPr>
            <a:fld id="{DA966EB8-3645-45BA-B837-242CADC3AE92}" type="slidenum">
              <a:rPr lang="en-US" smtClean="0"/>
              <a:pPr>
                <a:defRPr/>
              </a:pPr>
              <a:t>‹#›</a:t>
            </a:fld>
            <a:endParaRPr lang="en-US" dirty="0"/>
          </a:p>
        </p:txBody>
      </p:sp>
      <p:sp>
        <p:nvSpPr>
          <p:cNvPr id="16" name="Footer Placeholder 1"/>
          <p:cNvSpPr>
            <a:spLocks noGrp="1"/>
          </p:cNvSpPr>
          <p:nvPr>
            <p:ph type="ftr" sz="quarter" idx="3"/>
          </p:nvPr>
        </p:nvSpPr>
        <p:spPr>
          <a:xfrm>
            <a:off x="3888031" y="6407944"/>
            <a:ext cx="4759241" cy="365125"/>
          </a:xfrm>
          <a:prstGeom prst="rect">
            <a:avLst/>
          </a:prstGeom>
        </p:spPr>
        <p:txBody>
          <a:bodyPr/>
          <a:lstStyle>
            <a:lvl1pPr>
              <a:defRPr sz="1000">
                <a:latin typeface="Times New Roman" panose="02020603050405020304" pitchFamily="18" charset="0"/>
                <a:cs typeface="Times New Roman" panose="02020603050405020304" pitchFamily="18" charset="0"/>
              </a:defRPr>
            </a:lvl1pPr>
          </a:lstStyle>
          <a:p>
            <a:pPr>
              <a:defRPr/>
            </a:pPr>
            <a:r>
              <a:rPr lang="en-US" dirty="0"/>
              <a:t>Copyright ©2017 Cengage Learning. All Rights Reserved. May not be scanned, copied or duplicated, or posted to a publicly accessible website, in whole or in part.</a:t>
            </a: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hd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pPr>
              <a:defRPr/>
            </a:pPr>
            <a:fld id="{B41E24F9-DA40-43C1-89CE-AAA16B93C677}" type="datetime1">
              <a:rPr lang="en-US" smtClean="0"/>
              <a:pPr>
                <a:defRPr/>
              </a:pPr>
              <a:t>2/17/2024</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pPr>
              <a:defRPr/>
            </a:pPr>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pPr>
              <a:defRPr/>
            </a:pPr>
            <a:fld id="{DA966EB8-3645-45BA-B837-242CADC3AE92}" type="slidenum">
              <a:rPr lang="en-US" smtClean="0"/>
              <a:pPr>
                <a:defRPr/>
              </a:pPr>
              <a:t>‹#›</a:t>
            </a:fld>
            <a:endParaRPr lang="en-US"/>
          </a:p>
        </p:txBody>
      </p:sp>
    </p:spTree>
    <p:extLst>
      <p:ext uri="{BB962C8B-B14F-4D97-AF65-F5344CB8AC3E}">
        <p14:creationId xmlns:p14="http://schemas.microsoft.com/office/powerpoint/2010/main" val="202924630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p:txBody>
          <a:bodyPr>
            <a:normAutofit/>
          </a:bodyPr>
          <a:lstStyle/>
          <a:p>
            <a:pPr eaLnBrk="1" hangingPunct="1"/>
            <a:r>
              <a:rPr lang="en-US" dirty="0"/>
              <a:t>Systems Analysis and Design  11</a:t>
            </a:r>
            <a:r>
              <a:rPr lang="en-US" baseline="30000" dirty="0"/>
              <a:t>th</a:t>
            </a:r>
            <a:r>
              <a:rPr lang="en-US" dirty="0"/>
              <a:t> Edition</a:t>
            </a:r>
          </a:p>
        </p:txBody>
      </p:sp>
      <p:sp>
        <p:nvSpPr>
          <p:cNvPr id="15362" name="Subtitle 2"/>
          <p:cNvSpPr>
            <a:spLocks noGrp="1"/>
          </p:cNvSpPr>
          <p:nvPr>
            <p:ph type="body" idx="1"/>
          </p:nvPr>
        </p:nvSpPr>
        <p:spPr>
          <a:xfrm>
            <a:off x="4038600" y="2895600"/>
            <a:ext cx="5135880" cy="1491000"/>
          </a:xfrm>
        </p:spPr>
        <p:txBody>
          <a:bodyPr/>
          <a:lstStyle/>
          <a:p>
            <a:pPr eaLnBrk="1" hangingPunct="1"/>
            <a:r>
              <a:rPr lang="en-US" dirty="0"/>
              <a:t>Chapter 4</a:t>
            </a:r>
          </a:p>
          <a:p>
            <a:pPr eaLnBrk="1" hangingPunct="1"/>
            <a:r>
              <a:rPr lang="en-US" dirty="0">
                <a:solidFill>
                  <a:schemeClr val="tx1"/>
                </a:solidFill>
              </a:rPr>
              <a:t>Requirements Modeling</a:t>
            </a:r>
          </a:p>
        </p:txBody>
      </p:sp>
      <p:sp>
        <p:nvSpPr>
          <p:cNvPr id="2" name="Footer Placeholder 1"/>
          <p:cNvSpPr>
            <a:spLocks noGrp="1"/>
          </p:cNvSpPr>
          <p:nvPr>
            <p:ph type="ftr" sz="quarter" idx="3"/>
          </p:nvPr>
        </p:nvSpPr>
        <p:spPr/>
        <p:txBody>
          <a:bodyPr/>
          <a:lstStyle/>
          <a:p>
            <a:pPr>
              <a:defRPr/>
            </a:pPr>
            <a:r>
              <a:rPr lang="en-US"/>
              <a:t>Copyright ©2017 Cengage Learning. All Rights Reserved. May not be scanned, copied or duplicated, or posted to a publicly accessible website, in whole or in part.</a:t>
            </a:r>
            <a:endParaRPr lang="en-US" dirty="0"/>
          </a:p>
        </p:txBody>
      </p:sp>
      <p:sp>
        <p:nvSpPr>
          <p:cNvPr id="3" name="Slide Number Placeholder 2"/>
          <p:cNvSpPr>
            <a:spLocks noGrp="1"/>
          </p:cNvSpPr>
          <p:nvPr>
            <p:ph type="sldNum" sz="quarter" idx="12"/>
          </p:nvPr>
        </p:nvSpPr>
        <p:spPr/>
        <p:txBody>
          <a:bodyPr/>
          <a:lstStyle/>
          <a:p>
            <a:pPr>
              <a:defRPr/>
            </a:pPr>
            <a:fld id="{4D2CAABE-7C30-4EA4-B5F3-01358C5E740E}" type="slidenum">
              <a:rPr lang="en-US" smtClean="0"/>
              <a:pPr>
                <a:defRPr/>
              </a:pPr>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10</a:t>
            </a:fld>
            <a:endParaRPr lang="en-US" dirty="0"/>
          </a:p>
        </p:txBody>
      </p:sp>
      <p:sp>
        <p:nvSpPr>
          <p:cNvPr id="2" name="Title 1"/>
          <p:cNvSpPr>
            <a:spLocks noGrp="1"/>
          </p:cNvSpPr>
          <p:nvPr>
            <p:ph type="title"/>
          </p:nvPr>
        </p:nvSpPr>
        <p:spPr/>
        <p:txBody>
          <a:bodyPr rtlCol="0">
            <a:normAutofit/>
          </a:bodyPr>
          <a:lstStyle/>
          <a:p>
            <a:pPr>
              <a:defRPr/>
            </a:pPr>
            <a:r>
              <a:rPr lang="en-US" dirty="0"/>
              <a:t>Joint Application Development </a:t>
            </a:r>
            <a:r>
              <a:rPr lang="en-US" sz="1300" dirty="0"/>
              <a:t>(Cont. 2)</a:t>
            </a:r>
          </a:p>
        </p:txBody>
      </p:sp>
      <p:sp>
        <p:nvSpPr>
          <p:cNvPr id="8" name="Rectangle 7"/>
          <p:cNvSpPr/>
          <p:nvPr/>
        </p:nvSpPr>
        <p:spPr>
          <a:xfrm>
            <a:off x="103414" y="2743201"/>
            <a:ext cx="2627207" cy="523220"/>
          </a:xfrm>
          <a:prstGeom prst="rect">
            <a:avLst/>
          </a:prstGeom>
        </p:spPr>
        <p:txBody>
          <a:bodyPr wrap="square">
            <a:spAutoFit/>
          </a:bodyPr>
          <a:lstStyle/>
          <a:p>
            <a:r>
              <a:rPr lang="en-US" sz="1400" b="1" dirty="0"/>
              <a:t>FIGURE 4-4 </a:t>
            </a:r>
            <a:r>
              <a:rPr lang="en-US" sz="1400" dirty="0"/>
              <a:t>Typical agenda for a JAD session</a:t>
            </a:r>
          </a:p>
        </p:txBody>
      </p:sp>
      <p:pic>
        <p:nvPicPr>
          <p:cNvPr id="3074" name="Picture 2" descr="This table lists the typical agenda for a JAD session. The table consists of eight rows and two columns.&#10;In row 1, column 1 reads project leader and the following points are listed in column 2:&#10;• Introduce all JAD team members &#10;• Discuss ground rules, goals, and objectives for the JAD sessions&#10;• Explain methods of documentation and use of CASE tools, if any&#10;In row 2, column 1 reads top management (sometimes called the project owner or sponsor) and the following point is listed in column 2:&#10;• Explain the reason for the project and express top management called the project owner or authorization and support&#10;In row 3, column 1 reads project leader and the following points are listed in column 2:&#10;• Provide overview of the current system and proposed project scope and constraints &#10;• Present outline of specific topics and issues to be investigated&#10;In row 4, column 1 reads open discussion session moderated by project leader and the following points are listed in column 2:&#10;• Review the main business processes, tasks, user roles, input, and output &#10;• Identify specific areas of agreement or disagreement&#10;• Break team into smaller groups to study specific issues and assign group leaders&#10;In row 5, column 1 reads JAD team members working in smaller group sessions, supported by IT staff and the following points are listed in column 2: &#10;• Discuss and document all system requirements&#10;• Develop models and prototypes&#10;In row 6, column 1 reads group leaders and the following points are listed in column 2:&#10;• Report on results and assigned tasks and topics&#10;• Present issues that should be addressed by the overall JAD team&#10;In row 7, column 1 reads open discussion session, moderated by project leader and the following points are listed in column 2:&#10;• Review reports from small group sessions&#10;• Reach consensus on main issues &#10;• Document all topics&#10;In row 8, column 1 reads project leader and the following points are listed in column 2:&#10;• Present overall recap of JAD session &#10;• Prepare report that will be sent to JAD team members&#10;" title="FIGURE 4-4 Typical agenda for a JAD sess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30621" y="1219199"/>
            <a:ext cx="6282411" cy="5188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ooter Placeholder 2"/>
          <p:cNvSpPr>
            <a:spLocks noGrp="1"/>
          </p:cNvSpPr>
          <p:nvPr>
            <p:ph type="ftr" sz="quarter" idx="3"/>
          </p:nvPr>
        </p:nvSpPr>
        <p:spPr/>
        <p:txBody>
          <a:bodyPr/>
          <a:lstStyle/>
          <a:p>
            <a:pPr>
              <a:defRPr/>
            </a:pPr>
            <a:r>
              <a:rPr lang="en-US"/>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1453987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11</a:t>
            </a:fld>
            <a:endParaRPr lang="en-US" dirty="0"/>
          </a:p>
        </p:txBody>
      </p:sp>
      <p:sp>
        <p:nvSpPr>
          <p:cNvPr id="2" name="Title 1"/>
          <p:cNvSpPr>
            <a:spLocks noGrp="1"/>
          </p:cNvSpPr>
          <p:nvPr>
            <p:ph type="title"/>
          </p:nvPr>
        </p:nvSpPr>
        <p:spPr/>
        <p:txBody>
          <a:bodyPr rtlCol="0">
            <a:normAutofit/>
          </a:bodyPr>
          <a:lstStyle/>
          <a:p>
            <a:pPr>
              <a:defRPr/>
            </a:pPr>
            <a:r>
              <a:rPr lang="en-US" dirty="0"/>
              <a:t>Joint Application Development </a:t>
            </a:r>
            <a:r>
              <a:rPr lang="en-US" sz="1300" dirty="0"/>
              <a:t>(Cont. 3)</a:t>
            </a:r>
          </a:p>
        </p:txBody>
      </p:sp>
      <p:sp>
        <p:nvSpPr>
          <p:cNvPr id="7" name="Text Placeholder 2"/>
          <p:cNvSpPr>
            <a:spLocks noGrp="1"/>
          </p:cNvSpPr>
          <p:nvPr>
            <p:ph sz="half" idx="1"/>
          </p:nvPr>
        </p:nvSpPr>
        <p:spPr>
          <a:xfrm>
            <a:off x="457200" y="1481328"/>
            <a:ext cx="8286750" cy="4767072"/>
          </a:xfrm>
        </p:spPr>
        <p:txBody>
          <a:bodyPr rtlCol="0">
            <a:normAutofit/>
          </a:bodyPr>
          <a:lstStyle/>
          <a:p>
            <a:pPr>
              <a:defRPr/>
            </a:pPr>
            <a:r>
              <a:rPr lang="en-US" b="1" dirty="0"/>
              <a:t>JAD Advantages and Disadvantages</a:t>
            </a:r>
          </a:p>
          <a:p>
            <a:pPr lvl="1"/>
            <a:r>
              <a:rPr lang="en-US" dirty="0"/>
              <a:t>Disadvantages</a:t>
            </a:r>
          </a:p>
          <a:p>
            <a:pPr lvl="2"/>
            <a:r>
              <a:rPr lang="en-US" dirty="0"/>
              <a:t>More expensive than traditional methods</a:t>
            </a:r>
          </a:p>
          <a:p>
            <a:pPr lvl="2"/>
            <a:r>
              <a:rPr lang="en-US" dirty="0"/>
              <a:t>Can be cumbersome if the group is too large</a:t>
            </a:r>
          </a:p>
          <a:p>
            <a:pPr lvl="1"/>
            <a:r>
              <a:rPr lang="en-US" dirty="0"/>
              <a:t>Advantages</a:t>
            </a:r>
          </a:p>
          <a:p>
            <a:pPr lvl="2"/>
            <a:r>
              <a:rPr lang="en-US" dirty="0"/>
              <a:t>Allows key users to participate effectively</a:t>
            </a:r>
          </a:p>
          <a:p>
            <a:pPr lvl="2"/>
            <a:r>
              <a:rPr lang="en-US" dirty="0"/>
              <a:t>Users are more likely to feel a sense of ownership</a:t>
            </a:r>
          </a:p>
          <a:p>
            <a:pPr lvl="2"/>
            <a:r>
              <a:rPr lang="en-US" dirty="0"/>
              <a:t>Produces a more accurate statement of system requirements, a better understanding of common goals, and a stronger commitment to the success of the new system</a:t>
            </a:r>
          </a:p>
          <a:p>
            <a:endParaRPr lang="en-US" dirty="0"/>
          </a:p>
        </p:txBody>
      </p:sp>
      <p:sp>
        <p:nvSpPr>
          <p:cNvPr id="3" name="Footer Placeholder 2"/>
          <p:cNvSpPr>
            <a:spLocks noGrp="1"/>
          </p:cNvSpPr>
          <p:nvPr>
            <p:ph type="ftr" sz="quarter" idx="3"/>
          </p:nvPr>
        </p:nvSpPr>
        <p:spPr/>
        <p:txBody>
          <a:bodyPr/>
          <a:lstStyle/>
          <a:p>
            <a:pPr>
              <a:defRPr/>
            </a:pPr>
            <a:r>
              <a:rPr lang="en-US"/>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1822187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12</a:t>
            </a:fld>
            <a:endParaRPr lang="en-US" dirty="0"/>
          </a:p>
        </p:txBody>
      </p:sp>
      <p:sp>
        <p:nvSpPr>
          <p:cNvPr id="2" name="Title 1"/>
          <p:cNvSpPr>
            <a:spLocks noGrp="1"/>
          </p:cNvSpPr>
          <p:nvPr>
            <p:ph type="title"/>
          </p:nvPr>
        </p:nvSpPr>
        <p:spPr/>
        <p:txBody>
          <a:bodyPr rtlCol="0">
            <a:normAutofit/>
          </a:bodyPr>
          <a:lstStyle/>
          <a:p>
            <a:pPr eaLnBrk="1" fontAlgn="auto" hangingPunct="1">
              <a:spcAft>
                <a:spcPts val="0"/>
              </a:spcAft>
              <a:defRPr/>
            </a:pPr>
            <a:r>
              <a:rPr lang="en-US" dirty="0"/>
              <a:t>Rapid Application Development</a:t>
            </a:r>
          </a:p>
        </p:txBody>
      </p:sp>
      <p:sp>
        <p:nvSpPr>
          <p:cNvPr id="19458" name="Text Placeholder 2"/>
          <p:cNvSpPr>
            <a:spLocks noGrp="1"/>
          </p:cNvSpPr>
          <p:nvPr>
            <p:ph idx="4294967295"/>
          </p:nvPr>
        </p:nvSpPr>
        <p:spPr>
          <a:xfrm>
            <a:off x="457200" y="1481138"/>
            <a:ext cx="8229600" cy="4767262"/>
          </a:xfrm>
        </p:spPr>
        <p:txBody>
          <a:bodyPr>
            <a:normAutofit/>
          </a:bodyPr>
          <a:lstStyle/>
          <a:p>
            <a:pPr eaLnBrk="1" hangingPunct="1"/>
            <a:r>
              <a:rPr lang="en-US" dirty="0"/>
              <a:t>Uses a group approach like JAD</a:t>
            </a:r>
          </a:p>
          <a:p>
            <a:pPr eaLnBrk="1" hangingPunct="1"/>
            <a:r>
              <a:rPr lang="en-US" dirty="0"/>
              <a:t>End product - New information system</a:t>
            </a:r>
          </a:p>
          <a:p>
            <a:r>
              <a:rPr lang="en-US" dirty="0"/>
              <a:t>Complete methodology</a:t>
            </a:r>
          </a:p>
          <a:p>
            <a:pPr lvl="1"/>
            <a:r>
              <a:rPr lang="en-US" dirty="0"/>
              <a:t>Includes a four-phase life cycle that parallels the traditional SDLC</a:t>
            </a:r>
          </a:p>
          <a:p>
            <a:pPr lvl="1"/>
            <a:r>
              <a:rPr lang="en-US" dirty="0"/>
              <a:t>Reduces cost and development time</a:t>
            </a:r>
          </a:p>
          <a:p>
            <a:pPr lvl="1"/>
            <a:r>
              <a:rPr lang="en-US" dirty="0"/>
              <a:t>Increases the probability of success</a:t>
            </a:r>
          </a:p>
          <a:p>
            <a:pPr lvl="1"/>
            <a:r>
              <a:rPr lang="en-US" dirty="0"/>
              <a:t>Relies on prototyping and user involvement</a:t>
            </a:r>
          </a:p>
          <a:p>
            <a:pPr lvl="2"/>
            <a:r>
              <a:rPr lang="en-US" dirty="0"/>
              <a:t>Prototypes are modified based on user input</a:t>
            </a:r>
          </a:p>
          <a:p>
            <a:pPr marL="393192" lvl="1" indent="0">
              <a:buNone/>
            </a:pPr>
            <a:endParaRPr lang="en-US" dirty="0"/>
          </a:p>
          <a:p>
            <a:pPr lvl="1"/>
            <a:endParaRPr lang="en-US" dirty="0"/>
          </a:p>
        </p:txBody>
      </p:sp>
      <p:sp>
        <p:nvSpPr>
          <p:cNvPr id="3" name="Footer Placeholder 2"/>
          <p:cNvSpPr>
            <a:spLocks noGrp="1"/>
          </p:cNvSpPr>
          <p:nvPr>
            <p:ph type="ftr" sz="quarter" idx="3"/>
          </p:nvPr>
        </p:nvSpPr>
        <p:spPr/>
        <p:txBody>
          <a:bodyPr/>
          <a:lstStyle/>
          <a:p>
            <a:pPr>
              <a:defRPr/>
            </a:pPr>
            <a:r>
              <a:rPr lang="en-US"/>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3202535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13</a:t>
            </a:fld>
            <a:endParaRPr lang="en-US" dirty="0"/>
          </a:p>
        </p:txBody>
      </p:sp>
      <p:sp>
        <p:nvSpPr>
          <p:cNvPr id="2" name="Title 1"/>
          <p:cNvSpPr>
            <a:spLocks noGrp="1"/>
          </p:cNvSpPr>
          <p:nvPr>
            <p:ph type="title"/>
          </p:nvPr>
        </p:nvSpPr>
        <p:spPr/>
        <p:txBody>
          <a:bodyPr rtlCol="0">
            <a:normAutofit/>
          </a:bodyPr>
          <a:lstStyle/>
          <a:p>
            <a:pPr>
              <a:defRPr/>
            </a:pPr>
            <a:r>
              <a:rPr lang="en-US" dirty="0"/>
              <a:t>Rapid Application Development </a:t>
            </a:r>
            <a:r>
              <a:rPr lang="en-US" sz="1300" dirty="0"/>
              <a:t>(Cont. 1)</a:t>
            </a:r>
          </a:p>
        </p:txBody>
      </p:sp>
      <p:sp>
        <p:nvSpPr>
          <p:cNvPr id="8" name="Rectangle 7"/>
          <p:cNvSpPr/>
          <p:nvPr/>
        </p:nvSpPr>
        <p:spPr>
          <a:xfrm>
            <a:off x="-16329" y="4904018"/>
            <a:ext cx="4267200" cy="954107"/>
          </a:xfrm>
          <a:prstGeom prst="rect">
            <a:avLst/>
          </a:prstGeom>
        </p:spPr>
        <p:txBody>
          <a:bodyPr wrap="square">
            <a:spAutoFit/>
          </a:bodyPr>
          <a:lstStyle/>
          <a:p>
            <a:r>
              <a:rPr lang="en-US" sz="1400" b="1" dirty="0"/>
              <a:t>FIGURE 4-5 </a:t>
            </a:r>
            <a:r>
              <a:rPr lang="en-US" sz="1400" dirty="0"/>
              <a:t>The four phases of the RAD model are requirements planning, user design, construction, and cutover. Notice the continuous interaction between the user design and construction phases.</a:t>
            </a:r>
          </a:p>
        </p:txBody>
      </p:sp>
      <p:pic>
        <p:nvPicPr>
          <p:cNvPr id="3" name="Picture 2" descr="The four phases of the RAD model are illustrated in this figure. Starting from the top, there is a circle labeled requirements planning. On the left side of this circle, there is a large flower bracket, which contains content pertaining to the circle. Two points are listed under the header requirements planning tasks. They are:&#10;• Users, managers, and IT staff agree upon business needs, project scope, and systems requirements&#10;• Obtain approval to continue&#10;An arrow originates below the circle and points to two intersecting circles. The circle on the left is labeled user design and the circle on the right is labeled construction. The content in the flower bracket next to the circle labeled user design is titled user design tasks. The points underneath it read:&#10;• Interact with users&#10;• Build models and prototypes &#10;• Conduct intensive JAD-type sessions&#10;The content in the flower bracket next to the circle labeled construction is titled user construction tasks. The points underneath it read:&#10;• Program and application development &#10;• Coding &#10;• Unit, integration, and system testing&#10;An arrow originates below the intersecting circles and point to another circle labeled cutover. The content in the flower bracket next to the circle is titled cutover tasks. The points underneath it read:&#10;• Data conversion&#10;• Full-scale testing&#10;• System changeover&#10;• User training&#10;An icon of a magnifying glass is seen on the top right corner of the figure. The content below the icon reads continuous interaction between the user design and construction phases. An arrow originates from the icon and point to the center of the intersecting circles.&#10;" title="FIGURE 4-5 The four phases of the RAD model are requirements planning, user design, construction, and cutover. Notice the continuous interaction between the user design and construction phases."/>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69563" y="1407998"/>
            <a:ext cx="7053945" cy="5114247"/>
          </a:xfrm>
          <a:prstGeom prst="rect">
            <a:avLst/>
          </a:prstGeom>
        </p:spPr>
      </p:pic>
      <p:sp>
        <p:nvSpPr>
          <p:cNvPr id="4" name="Footer Placeholder 3"/>
          <p:cNvSpPr>
            <a:spLocks noGrp="1"/>
          </p:cNvSpPr>
          <p:nvPr>
            <p:ph type="ftr" sz="quarter" idx="3"/>
          </p:nvPr>
        </p:nvSpPr>
        <p:spPr/>
        <p:txBody>
          <a:bodyPr/>
          <a:lstStyle/>
          <a:p>
            <a:pPr>
              <a:defRPr/>
            </a:pPr>
            <a:r>
              <a:rPr lang="en-US"/>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209720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dirty="0"/>
              <a:t>Development phases and deliverables are shown in the waterfall model. The circular symbols indicate interaction among the phases.</a:t>
            </a: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5D84466-CB37-49EF-9CF4-ADD313A8598B}" type="slidenum">
              <a:rPr kumimoji="0" lang="en-US" sz="10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sz="1000" b="0" i="0" u="none" strike="noStrike" kern="1200" cap="none" spc="0" normalizeH="0" baseline="0" noProof="0">
              <a:ln>
                <a:noFill/>
              </a:ln>
              <a:solidFill>
                <a:prstClr val="black"/>
              </a:solidFill>
              <a:effectLst/>
              <a:uLnTx/>
              <a:uFillTx/>
              <a:latin typeface="Arial" charset="0"/>
              <a:ea typeface="+mn-ea"/>
              <a:cs typeface="+mn-cs"/>
            </a:endParaRPr>
          </a:p>
        </p:txBody>
      </p:sp>
      <p:pic>
        <p:nvPicPr>
          <p:cNvPr id="16386" name="Picture 2"/>
          <p:cNvPicPr>
            <a:picLocks noGrp="1" noChangeAspect="1" noChangeArrowheads="1"/>
          </p:cNvPicPr>
          <p:nvPr>
            <p:ph sz="half" idx="1"/>
          </p:nvPr>
        </p:nvPicPr>
        <p:blipFill>
          <a:blip r:embed="rId2"/>
          <a:srcRect/>
          <a:stretch>
            <a:fillRect/>
          </a:stretch>
        </p:blipFill>
        <p:spPr bwMode="auto">
          <a:xfrm>
            <a:off x="3124200" y="200903"/>
            <a:ext cx="2892425" cy="4459998"/>
          </a:xfrm>
          <a:prstGeom prst="rect">
            <a:avLst/>
          </a:prstGeom>
          <a:noFill/>
          <a:ln w="9525">
            <a:noFill/>
            <a:miter lim="800000"/>
            <a:headEnd/>
            <a:tailEnd/>
          </a:ln>
          <a:effectLst/>
        </p:spPr>
      </p:pic>
      <p:sp>
        <p:nvSpPr>
          <p:cNvPr id="3" name="TextBox 2">
            <a:extLst>
              <a:ext uri="{FF2B5EF4-FFF2-40B4-BE49-F238E27FC236}">
                <a16:creationId xmlns:a16="http://schemas.microsoft.com/office/drawing/2014/main" id="{2278FF90-D1D8-FC50-4CB7-B1B13381214F}"/>
              </a:ext>
            </a:extLst>
          </p:cNvPr>
          <p:cNvSpPr txBox="1"/>
          <p:nvPr/>
        </p:nvSpPr>
        <p:spPr>
          <a:xfrm>
            <a:off x="914400" y="609600"/>
            <a:ext cx="2379434" cy="400110"/>
          </a:xfrm>
          <a:prstGeom prst="rect">
            <a:avLst/>
          </a:prstGeom>
          <a:noFill/>
        </p:spPr>
        <p:txBody>
          <a:bodyPr wrap="none" rtlCol="0">
            <a:spAutoFit/>
          </a:bodyPr>
          <a:lstStyle/>
          <a:p>
            <a:r>
              <a:rPr lang="en-US" sz="2000" dirty="0"/>
              <a:t>Structured Analysis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a:spLocks noGrp="1"/>
          </p:cNvSpPr>
          <p:nvPr>
            <p:ph idx="1"/>
          </p:nvPr>
        </p:nvSpPr>
        <p:spPr/>
        <p:txBody>
          <a:bodyPr rtlCol="0">
            <a:noAutofit/>
          </a:bodyPr>
          <a:lstStyle/>
          <a:p>
            <a:pPr>
              <a:spcBef>
                <a:spcPts val="200"/>
              </a:spcBef>
            </a:pPr>
            <a:r>
              <a:rPr lang="en-US" b="1" dirty="0"/>
              <a:t>RAD Objectives</a:t>
            </a:r>
          </a:p>
          <a:p>
            <a:pPr lvl="1">
              <a:spcBef>
                <a:spcPts val="200"/>
              </a:spcBef>
            </a:pPr>
            <a:r>
              <a:rPr lang="en-US" dirty="0"/>
              <a:t>Cut development time and expense</a:t>
            </a:r>
          </a:p>
          <a:p>
            <a:pPr lvl="2">
              <a:spcBef>
                <a:spcPts val="200"/>
              </a:spcBef>
            </a:pPr>
            <a:r>
              <a:rPr lang="en-US" dirty="0"/>
              <a:t>Involve users in every phase of systems development</a:t>
            </a:r>
          </a:p>
          <a:p>
            <a:pPr lvl="2">
              <a:spcBef>
                <a:spcPts val="200"/>
              </a:spcBef>
            </a:pPr>
            <a:r>
              <a:rPr lang="en-US" sz="2200" dirty="0"/>
              <a:t>Must have the right IT resources, skills, and management support</a:t>
            </a:r>
          </a:p>
          <a:p>
            <a:pPr>
              <a:spcBef>
                <a:spcPts val="200"/>
              </a:spcBef>
            </a:pPr>
            <a:r>
              <a:rPr lang="en-US" b="1" dirty="0"/>
              <a:t>RAD Advantages and Disadvantages</a:t>
            </a:r>
          </a:p>
          <a:p>
            <a:pPr lvl="1">
              <a:spcBef>
                <a:spcPts val="200"/>
              </a:spcBef>
            </a:pPr>
            <a:r>
              <a:rPr lang="en-US" dirty="0"/>
              <a:t>Advantage – Helps develop systems quickly with significant cost savings</a:t>
            </a:r>
          </a:p>
          <a:p>
            <a:pPr lvl="1">
              <a:spcBef>
                <a:spcPts val="200"/>
              </a:spcBef>
            </a:pPr>
            <a:r>
              <a:rPr lang="en-US" dirty="0"/>
              <a:t>Disadvantages</a:t>
            </a:r>
          </a:p>
          <a:p>
            <a:pPr lvl="2">
              <a:spcBef>
                <a:spcPts val="200"/>
              </a:spcBef>
            </a:pPr>
            <a:r>
              <a:rPr lang="en-US" dirty="0"/>
              <a:t>Does not emphasize the company’s strategic business needs </a:t>
            </a:r>
          </a:p>
          <a:p>
            <a:pPr lvl="2">
              <a:spcBef>
                <a:spcPts val="200"/>
              </a:spcBef>
            </a:pPr>
            <a:r>
              <a:rPr lang="en-US" dirty="0"/>
              <a:t>Less time to develop quality, consistency, and design standards</a:t>
            </a:r>
          </a:p>
        </p:txBody>
      </p:sp>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15</a:t>
            </a:fld>
            <a:endParaRPr lang="en-US" dirty="0"/>
          </a:p>
        </p:txBody>
      </p:sp>
      <p:sp>
        <p:nvSpPr>
          <p:cNvPr id="2" name="Title 1"/>
          <p:cNvSpPr>
            <a:spLocks noGrp="1"/>
          </p:cNvSpPr>
          <p:nvPr>
            <p:ph type="title"/>
          </p:nvPr>
        </p:nvSpPr>
        <p:spPr/>
        <p:txBody>
          <a:bodyPr rtlCol="0">
            <a:normAutofit/>
          </a:bodyPr>
          <a:lstStyle/>
          <a:p>
            <a:pPr>
              <a:defRPr/>
            </a:pPr>
            <a:r>
              <a:rPr lang="en-US" dirty="0"/>
              <a:t>Rapid Application Development </a:t>
            </a:r>
            <a:r>
              <a:rPr lang="en-US" sz="1300" dirty="0"/>
              <a:t>(Cont. 2)</a:t>
            </a:r>
          </a:p>
        </p:txBody>
      </p:sp>
      <p:sp>
        <p:nvSpPr>
          <p:cNvPr id="3" name="Footer Placeholder 2"/>
          <p:cNvSpPr>
            <a:spLocks noGrp="1"/>
          </p:cNvSpPr>
          <p:nvPr>
            <p:ph type="ftr" sz="quarter" idx="3"/>
          </p:nvPr>
        </p:nvSpPr>
        <p:spPr/>
        <p:txBody>
          <a:bodyPr/>
          <a:lstStyle/>
          <a:p>
            <a:pPr>
              <a:defRPr/>
            </a:pPr>
            <a:r>
              <a:rPr lang="en-US"/>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42785535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16</a:t>
            </a:fld>
            <a:endParaRPr lang="en-US" dirty="0"/>
          </a:p>
        </p:txBody>
      </p:sp>
      <p:sp>
        <p:nvSpPr>
          <p:cNvPr id="2" name="Title 1"/>
          <p:cNvSpPr>
            <a:spLocks noGrp="1"/>
          </p:cNvSpPr>
          <p:nvPr>
            <p:ph type="title"/>
          </p:nvPr>
        </p:nvSpPr>
        <p:spPr/>
        <p:txBody>
          <a:bodyPr rtlCol="0">
            <a:normAutofit/>
          </a:bodyPr>
          <a:lstStyle/>
          <a:p>
            <a:pPr eaLnBrk="1" fontAlgn="auto" hangingPunct="1">
              <a:spcAft>
                <a:spcPts val="0"/>
              </a:spcAft>
              <a:defRPr/>
            </a:pPr>
            <a:r>
              <a:rPr lang="en-US" dirty="0"/>
              <a:t>Agile Methods</a:t>
            </a:r>
          </a:p>
        </p:txBody>
      </p:sp>
      <p:sp>
        <p:nvSpPr>
          <p:cNvPr id="19458" name="Text Placeholder 2"/>
          <p:cNvSpPr>
            <a:spLocks noGrp="1"/>
          </p:cNvSpPr>
          <p:nvPr>
            <p:ph idx="4294967295"/>
          </p:nvPr>
        </p:nvSpPr>
        <p:spPr>
          <a:xfrm>
            <a:off x="457200" y="1481138"/>
            <a:ext cx="8229600" cy="4767262"/>
          </a:xfrm>
        </p:spPr>
        <p:txBody>
          <a:bodyPr>
            <a:normAutofit/>
          </a:bodyPr>
          <a:lstStyle/>
          <a:p>
            <a:r>
              <a:rPr lang="en-US" dirty="0"/>
              <a:t>Attempt to develop a system incrementally, by building a series of prototypes and adjusting them to user requirements regularly</a:t>
            </a:r>
          </a:p>
          <a:p>
            <a:r>
              <a:rPr lang="en-US" dirty="0"/>
              <a:t>Developers revise, extend, and merge earlier versions into the final product</a:t>
            </a:r>
          </a:p>
          <a:p>
            <a:r>
              <a:rPr lang="en-US" dirty="0"/>
              <a:t>Emphasize continuous feedback</a:t>
            </a:r>
          </a:p>
          <a:p>
            <a:pPr lvl="1"/>
            <a:r>
              <a:rPr lang="en-US" dirty="0"/>
              <a:t>Each incremental step is affected by what was learned in the prior steps</a:t>
            </a:r>
          </a:p>
          <a:p>
            <a:pPr lvl="1"/>
            <a:endParaRPr lang="en-US" dirty="0"/>
          </a:p>
        </p:txBody>
      </p:sp>
      <p:sp>
        <p:nvSpPr>
          <p:cNvPr id="3" name="Footer Placeholder 2"/>
          <p:cNvSpPr>
            <a:spLocks noGrp="1"/>
          </p:cNvSpPr>
          <p:nvPr>
            <p:ph type="ftr" sz="quarter" idx="3"/>
          </p:nvPr>
        </p:nvSpPr>
        <p:spPr/>
        <p:txBody>
          <a:bodyPr/>
          <a:lstStyle/>
          <a:p>
            <a:pPr>
              <a:defRPr/>
            </a:pPr>
            <a:r>
              <a:rPr lang="en-US"/>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1460894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17</a:t>
            </a:fld>
            <a:endParaRPr lang="en-US" dirty="0"/>
          </a:p>
        </p:txBody>
      </p:sp>
      <p:sp>
        <p:nvSpPr>
          <p:cNvPr id="2" name="Title 1"/>
          <p:cNvSpPr>
            <a:spLocks noGrp="1"/>
          </p:cNvSpPr>
          <p:nvPr>
            <p:ph type="title"/>
          </p:nvPr>
        </p:nvSpPr>
        <p:spPr/>
        <p:txBody>
          <a:bodyPr rtlCol="0">
            <a:normAutofit/>
          </a:bodyPr>
          <a:lstStyle/>
          <a:p>
            <a:pPr>
              <a:defRPr/>
            </a:pPr>
            <a:r>
              <a:rPr lang="en-US" dirty="0"/>
              <a:t>Agile Methods </a:t>
            </a:r>
            <a:r>
              <a:rPr lang="en-US" sz="1300" dirty="0"/>
              <a:t>(Cont. 1)</a:t>
            </a:r>
          </a:p>
        </p:txBody>
      </p:sp>
      <p:sp>
        <p:nvSpPr>
          <p:cNvPr id="9" name="Text Placeholder 2"/>
          <p:cNvSpPr>
            <a:spLocks noGrp="1"/>
          </p:cNvSpPr>
          <p:nvPr>
            <p:ph idx="1"/>
          </p:nvPr>
        </p:nvSpPr>
        <p:spPr>
          <a:xfrm>
            <a:off x="457200" y="1481328"/>
            <a:ext cx="8229600" cy="4919472"/>
          </a:xfrm>
        </p:spPr>
        <p:txBody>
          <a:bodyPr>
            <a:normAutofit/>
          </a:bodyPr>
          <a:lstStyle/>
          <a:p>
            <a:pPr>
              <a:lnSpc>
                <a:spcPct val="90000"/>
              </a:lnSpc>
            </a:pPr>
            <a:r>
              <a:rPr lang="en-US" b="1" dirty="0"/>
              <a:t>Scrum </a:t>
            </a:r>
          </a:p>
          <a:p>
            <a:pPr lvl="1">
              <a:lnSpc>
                <a:spcPct val="90000"/>
              </a:lnSpc>
            </a:pPr>
            <a:r>
              <a:rPr lang="en-US" dirty="0"/>
              <a:t>A rugby term</a:t>
            </a:r>
          </a:p>
          <a:p>
            <a:pPr lvl="1">
              <a:lnSpc>
                <a:spcPct val="90000"/>
              </a:lnSpc>
            </a:pPr>
            <a:r>
              <a:rPr lang="en-US" dirty="0"/>
              <a:t>Pigs include the product owner, the facilitator, and the development team</a:t>
            </a:r>
          </a:p>
          <a:p>
            <a:pPr lvl="1">
              <a:lnSpc>
                <a:spcPct val="90000"/>
              </a:lnSpc>
            </a:pPr>
            <a:r>
              <a:rPr lang="en-US" dirty="0"/>
              <a:t>Chickens include users, 			          other stakeholders, and </a:t>
            </a:r>
            <a:br>
              <a:rPr lang="en-US" dirty="0"/>
            </a:br>
            <a:r>
              <a:rPr lang="en-US" dirty="0"/>
              <a:t>managers</a:t>
            </a:r>
          </a:p>
          <a:p>
            <a:pPr lvl="1">
              <a:lnSpc>
                <a:spcPct val="90000"/>
              </a:lnSpc>
            </a:pPr>
            <a:r>
              <a:rPr lang="en-US" dirty="0"/>
              <a:t>Scrum sessions </a:t>
            </a:r>
          </a:p>
          <a:p>
            <a:pPr lvl="2">
              <a:lnSpc>
                <a:spcPct val="90000"/>
              </a:lnSpc>
            </a:pPr>
            <a:r>
              <a:rPr lang="en-US" dirty="0"/>
              <a:t>Have specific guidelines that 		    emphasize time blocks, 			   interaction, and team-based 		      activities that result in 			   deliverable software</a:t>
            </a:r>
          </a:p>
          <a:p>
            <a:pPr>
              <a:lnSpc>
                <a:spcPct val="90000"/>
              </a:lnSpc>
            </a:pPr>
            <a:endParaRPr lang="en-US" dirty="0"/>
          </a:p>
        </p:txBody>
      </p:sp>
      <p:sp>
        <p:nvSpPr>
          <p:cNvPr id="7" name="Rectangle 6"/>
          <p:cNvSpPr/>
          <p:nvPr/>
        </p:nvSpPr>
        <p:spPr>
          <a:xfrm>
            <a:off x="5181600" y="5117554"/>
            <a:ext cx="3962399" cy="861774"/>
          </a:xfrm>
          <a:prstGeom prst="rect">
            <a:avLst/>
          </a:prstGeom>
        </p:spPr>
        <p:txBody>
          <a:bodyPr wrap="square">
            <a:spAutoFit/>
          </a:bodyPr>
          <a:lstStyle/>
          <a:p>
            <a:r>
              <a:rPr lang="en-US" sz="1400" b="1" dirty="0"/>
              <a:t>FIGURE 4-7 </a:t>
            </a:r>
            <a:r>
              <a:rPr lang="en-US" sz="1400" dirty="0"/>
              <a:t>In a rugby scrum, team members prepare to lunge at each other to achieve their objectives.</a:t>
            </a:r>
          </a:p>
          <a:p>
            <a:r>
              <a:rPr lang="en-US" sz="800" dirty="0"/>
              <a:t>fotograf.lv / Shutterstock.com</a:t>
            </a:r>
          </a:p>
        </p:txBody>
      </p:sp>
      <p:pic>
        <p:nvPicPr>
          <p:cNvPr id="3" name="Picture 2" descr="This is an image of players of two rugby teams lunging at each other, while a player from each of the teams and the referee look on. The referee is raising his left arm." title="FIGURE 4-7 In a rugby scrum, team members prepare to lunge at each other to achieve their objective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1600" y="2674402"/>
            <a:ext cx="3878039" cy="2457433"/>
          </a:xfrm>
          <a:prstGeom prst="rect">
            <a:avLst/>
          </a:prstGeom>
        </p:spPr>
      </p:pic>
      <p:sp>
        <p:nvSpPr>
          <p:cNvPr id="4" name="Footer Placeholder 3"/>
          <p:cNvSpPr>
            <a:spLocks noGrp="1"/>
          </p:cNvSpPr>
          <p:nvPr>
            <p:ph type="ftr" sz="quarter" idx="3"/>
          </p:nvPr>
        </p:nvSpPr>
        <p:spPr/>
        <p:txBody>
          <a:bodyPr/>
          <a:lstStyle/>
          <a:p>
            <a:pPr>
              <a:defRPr/>
            </a:pPr>
            <a:r>
              <a:rPr lang="en-US"/>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23372368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39843E-2F4D-879C-27C9-617C15099DD4}"/>
              </a:ext>
            </a:extLst>
          </p:cNvPr>
          <p:cNvSpPr>
            <a:spLocks noGrp="1"/>
          </p:cNvSpPr>
          <p:nvPr>
            <p:ph idx="1"/>
          </p:nvPr>
        </p:nvSpPr>
        <p:spPr/>
        <p:txBody>
          <a:bodyPr/>
          <a:lstStyle/>
          <a:p>
            <a:pPr algn="just"/>
            <a:r>
              <a:rPr lang="en-US" b="0" i="0" dirty="0">
                <a:solidFill>
                  <a:srgbClr val="2B3857"/>
                </a:solidFill>
                <a:effectLst/>
                <a:latin typeface="TT_Norms_Pro"/>
              </a:rPr>
              <a:t>Scrum is an </a:t>
            </a:r>
            <a:r>
              <a:rPr lang="en-US" dirty="0">
                <a:latin typeface="TT_Norms_Pro"/>
              </a:rPr>
              <a:t>Agile </a:t>
            </a:r>
            <a:r>
              <a:rPr lang="en-US" b="0" i="0" dirty="0">
                <a:solidFill>
                  <a:srgbClr val="2B3857"/>
                </a:solidFill>
                <a:effectLst/>
                <a:latin typeface="TT_Norms_Pro"/>
              </a:rPr>
              <a:t>project management methodology involving a small team led by a Scrum master, whose main job is to remove all obstacles to getting work done. </a:t>
            </a:r>
          </a:p>
          <a:p>
            <a:pPr algn="just"/>
            <a:r>
              <a:rPr lang="en-US" b="0" i="0" dirty="0">
                <a:solidFill>
                  <a:srgbClr val="2B3857"/>
                </a:solidFill>
                <a:effectLst/>
                <a:latin typeface="TT_Norms_Pro"/>
              </a:rPr>
              <a:t>Work is done in short cycles called sprints, and the team meets daily to discuss current tasks and any roadblocks that need clearing. </a:t>
            </a:r>
          </a:p>
          <a:p>
            <a:pPr algn="just"/>
            <a:r>
              <a:rPr lang="en-US" b="0" i="0" dirty="0">
                <a:solidFill>
                  <a:srgbClr val="2B3857"/>
                </a:solidFill>
                <a:effectLst/>
                <a:latin typeface="TT_Norms_Pro"/>
              </a:rPr>
              <a:t>Scrum is a method for managing projects that allows for rapid development and testing, especially within a small team.</a:t>
            </a:r>
            <a:endParaRPr lang="en-US" dirty="0"/>
          </a:p>
        </p:txBody>
      </p:sp>
      <p:sp>
        <p:nvSpPr>
          <p:cNvPr id="3" name="Slide Number Placeholder 2">
            <a:extLst>
              <a:ext uri="{FF2B5EF4-FFF2-40B4-BE49-F238E27FC236}">
                <a16:creationId xmlns:a16="http://schemas.microsoft.com/office/drawing/2014/main" id="{CAAA3F47-66B9-9A8E-EE6E-39ED626A60C1}"/>
              </a:ext>
            </a:extLst>
          </p:cNvPr>
          <p:cNvSpPr>
            <a:spLocks noGrp="1"/>
          </p:cNvSpPr>
          <p:nvPr>
            <p:ph type="sldNum" sz="quarter" idx="12"/>
          </p:nvPr>
        </p:nvSpPr>
        <p:spPr/>
        <p:txBody>
          <a:bodyPr/>
          <a:lstStyle/>
          <a:p>
            <a:pPr>
              <a:defRPr/>
            </a:pPr>
            <a:fld id="{EB9CF567-92F2-4868-AE5F-6064AF3DA266}" type="slidenum">
              <a:rPr lang="en-US" smtClean="0"/>
              <a:pPr>
                <a:defRPr/>
              </a:pPr>
              <a:t>18</a:t>
            </a:fld>
            <a:endParaRPr lang="en-US" dirty="0"/>
          </a:p>
        </p:txBody>
      </p:sp>
      <p:sp>
        <p:nvSpPr>
          <p:cNvPr id="4" name="Title 3">
            <a:extLst>
              <a:ext uri="{FF2B5EF4-FFF2-40B4-BE49-F238E27FC236}">
                <a16:creationId xmlns:a16="http://schemas.microsoft.com/office/drawing/2014/main" id="{741367BE-B609-6154-AE69-6D0C95456FF8}"/>
              </a:ext>
            </a:extLst>
          </p:cNvPr>
          <p:cNvSpPr>
            <a:spLocks noGrp="1"/>
          </p:cNvSpPr>
          <p:nvPr>
            <p:ph type="title"/>
          </p:nvPr>
        </p:nvSpPr>
        <p:spPr/>
        <p:txBody>
          <a:bodyPr/>
          <a:lstStyle/>
          <a:p>
            <a:r>
              <a:rPr lang="en-US" dirty="0"/>
              <a:t>Scrum</a:t>
            </a:r>
          </a:p>
        </p:txBody>
      </p:sp>
      <p:sp>
        <p:nvSpPr>
          <p:cNvPr id="5" name="Footer Placeholder 4">
            <a:extLst>
              <a:ext uri="{FF2B5EF4-FFF2-40B4-BE49-F238E27FC236}">
                <a16:creationId xmlns:a16="http://schemas.microsoft.com/office/drawing/2014/main" id="{6B07526F-52D6-8874-0AE4-60DCBCDE95C2}"/>
              </a:ext>
            </a:extLst>
          </p:cNvPr>
          <p:cNvSpPr>
            <a:spLocks noGrp="1"/>
          </p:cNvSpPr>
          <p:nvPr>
            <p:ph type="ftr" sz="quarter" idx="3"/>
          </p:nvPr>
        </p:nvSpPr>
        <p:spPr/>
        <p:txBody>
          <a:bodyPr/>
          <a:lstStyle/>
          <a:p>
            <a:pPr>
              <a:defRPr/>
            </a:pPr>
            <a:r>
              <a:rPr lang="en-US"/>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1231095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3FEEDE-ADF9-FD39-34E8-F1DE5CB5CA1A}"/>
              </a:ext>
            </a:extLst>
          </p:cNvPr>
          <p:cNvSpPr>
            <a:spLocks noGrp="1"/>
          </p:cNvSpPr>
          <p:nvPr>
            <p:ph idx="1"/>
          </p:nvPr>
        </p:nvSpPr>
        <p:spPr/>
        <p:txBody>
          <a:bodyPr>
            <a:normAutofit fontScale="85000" lnSpcReduction="10000"/>
          </a:bodyPr>
          <a:lstStyle/>
          <a:p>
            <a:pPr marL="109728" indent="0">
              <a:buNone/>
            </a:pPr>
            <a:r>
              <a:rPr lang="en-US" dirty="0"/>
              <a:t>There are three pillars in scrum:</a:t>
            </a:r>
          </a:p>
          <a:p>
            <a:pPr algn="l"/>
            <a:r>
              <a:rPr lang="en-US" b="1" i="0" dirty="0">
                <a:effectLst/>
                <a:latin typeface="TT_Norms_Pro"/>
              </a:rPr>
              <a:t>Transparency</a:t>
            </a:r>
          </a:p>
          <a:p>
            <a:pPr marL="109728" indent="0" algn="just">
              <a:buNone/>
            </a:pPr>
            <a:r>
              <a:rPr lang="en-US" b="0" i="0" dirty="0">
                <a:effectLst/>
                <a:latin typeface="TT_Norms_Pro"/>
              </a:rPr>
              <a:t>The first pillar of Scrum is transparency. This means that all aspects of the project, including progress, issues, and risks, should be visible and accessible to everyone involved in the project. </a:t>
            </a:r>
          </a:p>
          <a:p>
            <a:pPr algn="l"/>
            <a:r>
              <a:rPr lang="en-US" b="1" i="0" dirty="0">
                <a:effectLst/>
                <a:latin typeface="TT_Norms_Pro"/>
              </a:rPr>
              <a:t>Inspection</a:t>
            </a:r>
          </a:p>
          <a:p>
            <a:pPr marL="109728" indent="0" algn="just">
              <a:buNone/>
            </a:pPr>
            <a:r>
              <a:rPr lang="en-US" b="0" i="0" dirty="0">
                <a:effectLst/>
                <a:latin typeface="TT_Norms_Pro"/>
              </a:rPr>
              <a:t>The second pillar of Scrum is inspection. This involves regularly reviewing the progress of the project, including the product increment delivered at the end of each sprint. By inspecting the work done, the team can identify any issues and address them promptly. Inspection is also important because it enables the team to learn from their mistakes and make improvements for the future.</a:t>
            </a:r>
          </a:p>
          <a:p>
            <a:endParaRPr lang="en-US" b="0" i="0" dirty="0">
              <a:effectLst/>
              <a:latin typeface="TT_Norms_Pro"/>
            </a:endParaRPr>
          </a:p>
          <a:p>
            <a:endParaRPr lang="en-US" dirty="0"/>
          </a:p>
        </p:txBody>
      </p:sp>
      <p:sp>
        <p:nvSpPr>
          <p:cNvPr id="3" name="Slide Number Placeholder 2">
            <a:extLst>
              <a:ext uri="{FF2B5EF4-FFF2-40B4-BE49-F238E27FC236}">
                <a16:creationId xmlns:a16="http://schemas.microsoft.com/office/drawing/2014/main" id="{43C3871A-9884-7346-9627-C292638660FB}"/>
              </a:ext>
            </a:extLst>
          </p:cNvPr>
          <p:cNvSpPr>
            <a:spLocks noGrp="1"/>
          </p:cNvSpPr>
          <p:nvPr>
            <p:ph type="sldNum" sz="quarter" idx="12"/>
          </p:nvPr>
        </p:nvSpPr>
        <p:spPr/>
        <p:txBody>
          <a:bodyPr/>
          <a:lstStyle/>
          <a:p>
            <a:pPr>
              <a:defRPr/>
            </a:pPr>
            <a:fld id="{EB9CF567-92F2-4868-AE5F-6064AF3DA266}" type="slidenum">
              <a:rPr lang="en-US" smtClean="0"/>
              <a:pPr>
                <a:defRPr/>
              </a:pPr>
              <a:t>19</a:t>
            </a:fld>
            <a:endParaRPr lang="en-US" dirty="0"/>
          </a:p>
        </p:txBody>
      </p:sp>
      <p:sp>
        <p:nvSpPr>
          <p:cNvPr id="4" name="Title 3">
            <a:extLst>
              <a:ext uri="{FF2B5EF4-FFF2-40B4-BE49-F238E27FC236}">
                <a16:creationId xmlns:a16="http://schemas.microsoft.com/office/drawing/2014/main" id="{3CC4A43F-C928-B035-FA15-FED219CFB57E}"/>
              </a:ext>
            </a:extLst>
          </p:cNvPr>
          <p:cNvSpPr>
            <a:spLocks noGrp="1"/>
          </p:cNvSpPr>
          <p:nvPr>
            <p:ph type="title"/>
          </p:nvPr>
        </p:nvSpPr>
        <p:spPr/>
        <p:txBody>
          <a:bodyPr/>
          <a:lstStyle/>
          <a:p>
            <a:r>
              <a:rPr lang="en-US" dirty="0"/>
              <a:t>Scrum</a:t>
            </a:r>
          </a:p>
        </p:txBody>
      </p:sp>
      <p:sp>
        <p:nvSpPr>
          <p:cNvPr id="5" name="Footer Placeholder 4">
            <a:extLst>
              <a:ext uri="{FF2B5EF4-FFF2-40B4-BE49-F238E27FC236}">
                <a16:creationId xmlns:a16="http://schemas.microsoft.com/office/drawing/2014/main" id="{2C723E1E-06D7-5158-D43C-53D540C22D9A}"/>
              </a:ext>
            </a:extLst>
          </p:cNvPr>
          <p:cNvSpPr>
            <a:spLocks noGrp="1"/>
          </p:cNvSpPr>
          <p:nvPr>
            <p:ph type="ftr" sz="quarter" idx="3"/>
          </p:nvPr>
        </p:nvSpPr>
        <p:spPr/>
        <p:txBody>
          <a:bodyPr/>
          <a:lstStyle/>
          <a:p>
            <a:pPr>
              <a:defRPr/>
            </a:pPr>
            <a:r>
              <a:rPr lang="en-US"/>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3710393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Placeholder 2"/>
          <p:cNvSpPr>
            <a:spLocks noGrp="1"/>
          </p:cNvSpPr>
          <p:nvPr>
            <p:ph idx="1"/>
          </p:nvPr>
        </p:nvSpPr>
        <p:spPr/>
        <p:txBody>
          <a:bodyPr>
            <a:normAutofit/>
          </a:bodyPr>
          <a:lstStyle/>
          <a:p>
            <a:r>
              <a:rPr lang="en-US" dirty="0"/>
              <a:t>Describe systems analysis phase activities</a:t>
            </a:r>
          </a:p>
          <a:p>
            <a:r>
              <a:rPr lang="en-US" dirty="0"/>
              <a:t>Explain joint application development (JAD), rapid application development (RAD), and agile methods</a:t>
            </a:r>
          </a:p>
          <a:p>
            <a:r>
              <a:rPr lang="en-US" dirty="0"/>
              <a:t>Use a functional decomposition diagram (FDD) to model business functions and processes</a:t>
            </a:r>
          </a:p>
          <a:p>
            <a:r>
              <a:rPr lang="en-US" dirty="0"/>
              <a:t>Describe the Unified Modeling Language (UML) and examples of UML diagrams</a:t>
            </a:r>
          </a:p>
        </p:txBody>
      </p:sp>
      <p:sp>
        <p:nvSpPr>
          <p:cNvPr id="6" name="Slide Number Placeholder 5"/>
          <p:cNvSpPr>
            <a:spLocks noGrp="1"/>
          </p:cNvSpPr>
          <p:nvPr>
            <p:ph type="sldNum" sz="quarter" idx="12"/>
          </p:nvPr>
        </p:nvSpPr>
        <p:spPr/>
        <p:txBody>
          <a:bodyPr/>
          <a:lstStyle/>
          <a:p>
            <a:pPr>
              <a:defRPr/>
            </a:pPr>
            <a:fld id="{046585E2-4C0B-443F-A25D-E625A79689EE}" type="slidenum">
              <a:rPr lang="en-US"/>
              <a:pPr>
                <a:defRPr/>
              </a:pPr>
              <a:t>2</a:t>
            </a:fld>
            <a:endParaRPr lang="en-US" dirty="0"/>
          </a:p>
        </p:txBody>
      </p:sp>
      <p:sp>
        <p:nvSpPr>
          <p:cNvPr id="16385" name="Title 1"/>
          <p:cNvSpPr>
            <a:spLocks noGrp="1"/>
          </p:cNvSpPr>
          <p:nvPr>
            <p:ph type="title"/>
          </p:nvPr>
        </p:nvSpPr>
        <p:spPr/>
        <p:txBody>
          <a:bodyPr/>
          <a:lstStyle/>
          <a:p>
            <a:pPr eaLnBrk="1" hangingPunct="1"/>
            <a:r>
              <a:rPr lang="en-US" dirty="0"/>
              <a:t>Chapter Objectives </a:t>
            </a:r>
            <a:endParaRPr lang="en-US" sz="1200" dirty="0"/>
          </a:p>
        </p:txBody>
      </p:sp>
      <p:sp>
        <p:nvSpPr>
          <p:cNvPr id="2" name="Footer Placeholder 1"/>
          <p:cNvSpPr>
            <a:spLocks noGrp="1"/>
          </p:cNvSpPr>
          <p:nvPr>
            <p:ph type="ftr" sz="quarter" idx="3"/>
          </p:nvPr>
        </p:nvSpPr>
        <p:spPr/>
        <p:txBody>
          <a:bodyPr/>
          <a:lstStyle/>
          <a:p>
            <a:pPr>
              <a:defRPr/>
            </a:pPr>
            <a:r>
              <a:rPr lang="en-US"/>
              <a:t>Copyright ©2017 Cengage Learning. All Rights Reserved. May not be scanned, copied or duplicated, or posted to a publicly accessible website, in whole or in part.</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A1E71-07F1-1976-3CB5-678B3B30E86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9B6E3C-0CF3-1544-1AAC-58D9435B3A40}"/>
              </a:ext>
            </a:extLst>
          </p:cNvPr>
          <p:cNvSpPr>
            <a:spLocks noGrp="1"/>
          </p:cNvSpPr>
          <p:nvPr>
            <p:ph idx="1"/>
          </p:nvPr>
        </p:nvSpPr>
        <p:spPr/>
        <p:txBody>
          <a:bodyPr>
            <a:normAutofit/>
          </a:bodyPr>
          <a:lstStyle/>
          <a:p>
            <a:pPr algn="l"/>
            <a:r>
              <a:rPr lang="en-US" b="1" i="0" dirty="0">
                <a:effectLst/>
                <a:latin typeface="TT_Norms_Pro"/>
              </a:rPr>
              <a:t>Adaptation</a:t>
            </a:r>
          </a:p>
          <a:p>
            <a:pPr marL="109728" indent="0" algn="just">
              <a:buNone/>
            </a:pPr>
            <a:r>
              <a:rPr lang="en-US" b="0" i="0" dirty="0">
                <a:effectLst/>
                <a:latin typeface="TT_Norms_Pro"/>
              </a:rPr>
              <a:t>The third pillar of Scrum is adaptation. This means the team must be willing to make changes based on the results of their inspections. </a:t>
            </a:r>
          </a:p>
          <a:p>
            <a:pPr marL="109728" indent="0" algn="just">
              <a:buNone/>
            </a:pPr>
            <a:r>
              <a:rPr lang="en-US" b="0" i="0" dirty="0">
                <a:effectLst/>
                <a:latin typeface="TT_Norms_Pro"/>
              </a:rPr>
              <a:t>By adapting their approach as necessary, the team can continuously improve their processes and deliver better results. Adaptation is a critical aspect of Scrum because it ensures the team is always working towards the most efficient and effective way of delivering their product or service.</a:t>
            </a:r>
          </a:p>
          <a:p>
            <a:pPr algn="just"/>
            <a:endParaRPr lang="en-US" b="0" i="0" dirty="0">
              <a:effectLst/>
              <a:latin typeface="TT_Norms_Pro"/>
            </a:endParaRPr>
          </a:p>
          <a:p>
            <a:endParaRPr lang="en-US" dirty="0"/>
          </a:p>
        </p:txBody>
      </p:sp>
      <p:sp>
        <p:nvSpPr>
          <p:cNvPr id="3" name="Slide Number Placeholder 2">
            <a:extLst>
              <a:ext uri="{FF2B5EF4-FFF2-40B4-BE49-F238E27FC236}">
                <a16:creationId xmlns:a16="http://schemas.microsoft.com/office/drawing/2014/main" id="{D0B03C99-DEB1-9B0A-E1D8-404FC8828991}"/>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B9CF567-92F2-4868-AE5F-6064AF3DA266}" type="slidenum">
              <a:rPr kumimoji="0" lang="en-US" sz="10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sz="10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4" name="Title 3">
            <a:extLst>
              <a:ext uri="{FF2B5EF4-FFF2-40B4-BE49-F238E27FC236}">
                <a16:creationId xmlns:a16="http://schemas.microsoft.com/office/drawing/2014/main" id="{A5355D8F-3FD2-7F92-C932-F0D0AED1528E}"/>
              </a:ext>
            </a:extLst>
          </p:cNvPr>
          <p:cNvSpPr>
            <a:spLocks noGrp="1"/>
          </p:cNvSpPr>
          <p:nvPr>
            <p:ph type="title"/>
          </p:nvPr>
        </p:nvSpPr>
        <p:spPr/>
        <p:txBody>
          <a:bodyPr/>
          <a:lstStyle/>
          <a:p>
            <a:r>
              <a:rPr lang="en-US" dirty="0"/>
              <a:t>Scrum</a:t>
            </a:r>
          </a:p>
        </p:txBody>
      </p:sp>
      <p:sp>
        <p:nvSpPr>
          <p:cNvPr id="5" name="Footer Placeholder 4">
            <a:extLst>
              <a:ext uri="{FF2B5EF4-FFF2-40B4-BE49-F238E27FC236}">
                <a16:creationId xmlns:a16="http://schemas.microsoft.com/office/drawing/2014/main" id="{CBF831C7-BDC1-387C-CDE3-34455274A8C9}"/>
              </a:ext>
            </a:extLst>
          </p:cNvPr>
          <p:cNvSpPr>
            <a:spLocks noGrp="1"/>
          </p:cNvSpPr>
          <p:nvPr>
            <p:ph type="ftr" sz="quarter" idx="3"/>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Copyright ©2017 Cengage Learning. All Rights Reserved. May not be scanned, copied or duplicated, or posted to a publicly accessible website, in whole or in part.</a:t>
            </a:r>
            <a:endPar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424595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21</a:t>
            </a:fld>
            <a:endParaRPr lang="en-US" dirty="0"/>
          </a:p>
        </p:txBody>
      </p:sp>
      <p:sp>
        <p:nvSpPr>
          <p:cNvPr id="2" name="Title 1"/>
          <p:cNvSpPr>
            <a:spLocks noGrp="1"/>
          </p:cNvSpPr>
          <p:nvPr>
            <p:ph type="title"/>
          </p:nvPr>
        </p:nvSpPr>
        <p:spPr/>
        <p:txBody>
          <a:bodyPr rtlCol="0">
            <a:normAutofit/>
          </a:bodyPr>
          <a:lstStyle/>
          <a:p>
            <a:pPr>
              <a:defRPr/>
            </a:pPr>
            <a:r>
              <a:rPr lang="en-US" dirty="0"/>
              <a:t>Agile Methods </a:t>
            </a:r>
            <a:r>
              <a:rPr lang="en-US" sz="1300" dirty="0"/>
              <a:t>(Cont. 2)</a:t>
            </a:r>
          </a:p>
        </p:txBody>
      </p:sp>
      <p:sp>
        <p:nvSpPr>
          <p:cNvPr id="9" name="Text Placeholder 2"/>
          <p:cNvSpPr>
            <a:spLocks noGrp="1"/>
          </p:cNvSpPr>
          <p:nvPr>
            <p:ph idx="1"/>
          </p:nvPr>
        </p:nvSpPr>
        <p:spPr>
          <a:xfrm>
            <a:off x="457200" y="1481328"/>
            <a:ext cx="8229600" cy="4525963"/>
          </a:xfrm>
        </p:spPr>
        <p:txBody>
          <a:bodyPr>
            <a:noAutofit/>
          </a:bodyPr>
          <a:lstStyle/>
          <a:p>
            <a:r>
              <a:rPr lang="en-US" sz="2400" b="1" dirty="0"/>
              <a:t>Agile Method Advantages and Disadvantages</a:t>
            </a:r>
          </a:p>
          <a:p>
            <a:pPr lvl="1"/>
            <a:r>
              <a:rPr lang="en-US" b="1" dirty="0"/>
              <a:t>Advantages</a:t>
            </a:r>
          </a:p>
          <a:p>
            <a:pPr lvl="2"/>
            <a:r>
              <a:rPr lang="en-US" dirty="0"/>
              <a:t>Very flexible and efficient in dealing with change</a:t>
            </a:r>
          </a:p>
          <a:p>
            <a:pPr lvl="2"/>
            <a:r>
              <a:rPr lang="en-US" dirty="0"/>
              <a:t>Frequent deliverables constantly validate the project and reduce risk</a:t>
            </a:r>
          </a:p>
          <a:p>
            <a:pPr lvl="1"/>
            <a:r>
              <a:rPr lang="en-US" b="1" dirty="0"/>
              <a:t>Disadvantages</a:t>
            </a:r>
          </a:p>
          <a:p>
            <a:pPr lvl="2"/>
            <a:r>
              <a:rPr lang="en-US" dirty="0"/>
              <a:t>Team members need a high level of technical and interpersonal skills</a:t>
            </a:r>
          </a:p>
          <a:p>
            <a:pPr lvl="2"/>
            <a:r>
              <a:rPr lang="en-US" dirty="0"/>
              <a:t>Lack of structure and documentation can introduce risk factors</a:t>
            </a:r>
          </a:p>
          <a:p>
            <a:pPr lvl="2"/>
            <a:r>
              <a:rPr lang="en-US" dirty="0"/>
              <a:t>May be subject to significant change in scope</a:t>
            </a:r>
          </a:p>
          <a:p>
            <a:pPr>
              <a:lnSpc>
                <a:spcPct val="90000"/>
              </a:lnSpc>
            </a:pPr>
            <a:endParaRPr lang="en-US" dirty="0"/>
          </a:p>
        </p:txBody>
      </p:sp>
      <p:sp>
        <p:nvSpPr>
          <p:cNvPr id="3" name="Footer Placeholder 2"/>
          <p:cNvSpPr>
            <a:spLocks noGrp="1"/>
          </p:cNvSpPr>
          <p:nvPr>
            <p:ph type="ftr" sz="quarter" idx="3"/>
          </p:nvPr>
        </p:nvSpPr>
        <p:spPr/>
        <p:txBody>
          <a:bodyPr/>
          <a:lstStyle/>
          <a:p>
            <a:pPr>
              <a:defRPr/>
            </a:pPr>
            <a:r>
              <a:rPr lang="en-US"/>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32528356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22</a:t>
            </a:fld>
            <a:endParaRPr lang="en-US" dirty="0"/>
          </a:p>
        </p:txBody>
      </p:sp>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a:t>Modeling Tools and Techniques</a:t>
            </a:r>
          </a:p>
        </p:txBody>
      </p:sp>
      <p:sp>
        <p:nvSpPr>
          <p:cNvPr id="19458" name="Text Placeholder 2"/>
          <p:cNvSpPr>
            <a:spLocks noGrp="1"/>
          </p:cNvSpPr>
          <p:nvPr>
            <p:ph idx="4294967295"/>
          </p:nvPr>
        </p:nvSpPr>
        <p:spPr>
          <a:xfrm>
            <a:off x="457200" y="1481138"/>
            <a:ext cx="8190072" cy="4767262"/>
          </a:xfrm>
        </p:spPr>
        <p:txBody>
          <a:bodyPr>
            <a:normAutofit/>
          </a:bodyPr>
          <a:lstStyle/>
          <a:p>
            <a:r>
              <a:rPr lang="en-US" dirty="0"/>
              <a:t>Involve graphical methods and nontechnical language that represent the system at various stages of development</a:t>
            </a:r>
          </a:p>
          <a:p>
            <a:r>
              <a:rPr lang="en-US" dirty="0"/>
              <a:t>Systems analysts:</a:t>
            </a:r>
          </a:p>
          <a:p>
            <a:pPr lvl="1"/>
            <a:r>
              <a:rPr lang="en-US" dirty="0"/>
              <a:t>Build fact-finding results into models</a:t>
            </a:r>
          </a:p>
          <a:p>
            <a:pPr lvl="1"/>
            <a:r>
              <a:rPr lang="en-US" dirty="0"/>
              <a:t>Study the models to determine whether additional fact-finding is needed</a:t>
            </a:r>
          </a:p>
          <a:p>
            <a:r>
              <a:rPr lang="en-US" b="1" dirty="0"/>
              <a:t>Functional Decomposition Diagrams (FDD)</a:t>
            </a:r>
          </a:p>
          <a:p>
            <a:pPr lvl="1"/>
            <a:r>
              <a:rPr lang="en-US" dirty="0"/>
              <a:t>Top-down representation of a function or process</a:t>
            </a:r>
          </a:p>
          <a:p>
            <a:pPr lvl="1"/>
            <a:r>
              <a:rPr lang="en-US" dirty="0"/>
              <a:t>Help analysts show business functions and how they are organized into lower-level processes</a:t>
            </a:r>
          </a:p>
          <a:p>
            <a:pPr lvl="1"/>
            <a:endParaRPr lang="en-US" dirty="0"/>
          </a:p>
        </p:txBody>
      </p:sp>
      <p:sp>
        <p:nvSpPr>
          <p:cNvPr id="3" name="Footer Placeholder 2"/>
          <p:cNvSpPr>
            <a:spLocks noGrp="1"/>
          </p:cNvSpPr>
          <p:nvPr>
            <p:ph type="ftr" sz="quarter" idx="3"/>
          </p:nvPr>
        </p:nvSpPr>
        <p:spPr/>
        <p:txBody>
          <a:bodyPr/>
          <a:lstStyle/>
          <a:p>
            <a:pPr>
              <a:defRPr/>
            </a:pPr>
            <a:r>
              <a:rPr lang="en-US"/>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34348491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23</a:t>
            </a:fld>
            <a:endParaRPr lang="en-US" dirty="0"/>
          </a:p>
        </p:txBody>
      </p:sp>
      <p:sp>
        <p:nvSpPr>
          <p:cNvPr id="2" name="Title 1"/>
          <p:cNvSpPr>
            <a:spLocks noGrp="1"/>
          </p:cNvSpPr>
          <p:nvPr>
            <p:ph type="title"/>
          </p:nvPr>
        </p:nvSpPr>
        <p:spPr/>
        <p:txBody>
          <a:bodyPr rtlCol="0">
            <a:normAutofit fontScale="90000"/>
          </a:bodyPr>
          <a:lstStyle/>
          <a:p>
            <a:pPr>
              <a:defRPr/>
            </a:pPr>
            <a:r>
              <a:rPr lang="en-US" dirty="0"/>
              <a:t>Modeling Tools and Techniques </a:t>
            </a:r>
            <a:br>
              <a:rPr lang="en-US" dirty="0"/>
            </a:br>
            <a:r>
              <a:rPr lang="en-US" sz="1300" dirty="0"/>
              <a:t>(Cont. 1)</a:t>
            </a:r>
          </a:p>
        </p:txBody>
      </p:sp>
      <p:sp>
        <p:nvSpPr>
          <p:cNvPr id="9" name="Rectangle 8" title="FIGURE 4-8 This Visible Analyst FDD shows a library system with five top-level functions. The Library Operations function includes two additional levels of processes and sub processes."/>
          <p:cNvSpPr/>
          <p:nvPr/>
        </p:nvSpPr>
        <p:spPr>
          <a:xfrm>
            <a:off x="1066800" y="5464637"/>
            <a:ext cx="7010400" cy="738664"/>
          </a:xfrm>
          <a:prstGeom prst="rect">
            <a:avLst/>
          </a:prstGeom>
        </p:spPr>
        <p:txBody>
          <a:bodyPr wrap="square">
            <a:spAutoFit/>
          </a:bodyPr>
          <a:lstStyle/>
          <a:p>
            <a:r>
              <a:rPr lang="en-US" sz="1400" b="1" dirty="0"/>
              <a:t>FIGURE 4-8 </a:t>
            </a:r>
            <a:r>
              <a:rPr lang="en-US" sz="1400" dirty="0"/>
              <a:t>This Visible Analyst FDD shows a library system with five top-level functions. The Library Operations function includes two additional levels of processes and sub processes. </a:t>
            </a:r>
            <a:r>
              <a:rPr lang="en-US" sz="800" dirty="0"/>
              <a:t>Source: Visible Systems Corporation.</a:t>
            </a:r>
          </a:p>
        </p:txBody>
      </p:sp>
      <p:pic>
        <p:nvPicPr>
          <p:cNvPr id="4" name="Picture 3" descr="This figure illustrates a library system in hierarchical structure. The structure is depicted using rectangular boxes and these boxes are connected by lines. Starting from the top, the first box is labeled library management. This box connects four other boxes below it. Starting from the left, the boxes are labeled human resources, finance &amp; accounting, library operations, fund raising, and new user acquisition. The box labeled library operations connects three other boxes below it. Starting from the left, the boxes are labeled operations budgeting, book management, and personal assignment. The box labeled book management connects five other boxes below it. These boxes have curved edges. Starting from the left, the boxes are labeled add &amp; remove books, checkout &amp; return books, archive checkout list and user list, user update, and report generation. On the top right corner, an icon of a magnifying glass can be seen. An arrow extends from this icon and points to the box labeled library operations." title="FIGURE 4-8 This Visible Analyst FDD shows a library system with five top-level functions. The Library Operations function includes two additional levels of processes and sub process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2296" y="1305166"/>
            <a:ext cx="6159408" cy="4159471"/>
          </a:xfrm>
          <a:prstGeom prst="rect">
            <a:avLst/>
          </a:prstGeom>
        </p:spPr>
      </p:pic>
      <p:sp>
        <p:nvSpPr>
          <p:cNvPr id="3" name="Footer Placeholder 2"/>
          <p:cNvSpPr>
            <a:spLocks noGrp="1"/>
          </p:cNvSpPr>
          <p:nvPr>
            <p:ph type="ftr" sz="quarter" idx="3"/>
          </p:nvPr>
        </p:nvSpPr>
        <p:spPr/>
        <p:txBody>
          <a:bodyPr/>
          <a:lstStyle/>
          <a:p>
            <a:pPr>
              <a:defRPr/>
            </a:pPr>
            <a:r>
              <a:rPr lang="en-US"/>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34503536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2"/>
          <p:cNvSpPr>
            <a:spLocks noGrp="1"/>
          </p:cNvSpPr>
          <p:nvPr>
            <p:ph idx="1"/>
          </p:nvPr>
        </p:nvSpPr>
        <p:spPr/>
        <p:txBody>
          <a:bodyPr>
            <a:normAutofit/>
          </a:bodyPr>
          <a:lstStyle/>
          <a:p>
            <a:r>
              <a:rPr lang="en-US" b="1" dirty="0"/>
              <a:t>Business Process Modeling (BPM)</a:t>
            </a:r>
          </a:p>
          <a:p>
            <a:pPr lvl="1"/>
            <a:r>
              <a:rPr lang="en-US" dirty="0"/>
              <a:t>Represents one or more business processes</a:t>
            </a:r>
          </a:p>
          <a:p>
            <a:pPr lvl="1"/>
            <a:r>
              <a:rPr lang="en-US" dirty="0"/>
              <a:t>Business process 				    modeling notation (BPMN)</a:t>
            </a:r>
          </a:p>
          <a:p>
            <a:pPr lvl="2"/>
            <a:r>
              <a:rPr lang="en-US" dirty="0"/>
              <a:t>Models that use a 				      standard language</a:t>
            </a:r>
          </a:p>
          <a:p>
            <a:pPr lvl="2"/>
            <a:r>
              <a:rPr lang="en-US" dirty="0"/>
              <a:t>Includes shapes and 				       symbols to represent 			         events, processes, 					   and workflows</a:t>
            </a:r>
          </a:p>
        </p:txBody>
      </p:sp>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24</a:t>
            </a:fld>
            <a:endParaRPr lang="en-US" dirty="0"/>
          </a:p>
        </p:txBody>
      </p:sp>
      <p:sp>
        <p:nvSpPr>
          <p:cNvPr id="2" name="Title 1"/>
          <p:cNvSpPr>
            <a:spLocks noGrp="1"/>
          </p:cNvSpPr>
          <p:nvPr>
            <p:ph type="title"/>
          </p:nvPr>
        </p:nvSpPr>
        <p:spPr/>
        <p:txBody>
          <a:bodyPr rtlCol="0">
            <a:normAutofit fontScale="90000"/>
          </a:bodyPr>
          <a:lstStyle/>
          <a:p>
            <a:pPr>
              <a:defRPr/>
            </a:pPr>
            <a:r>
              <a:rPr lang="en-US" dirty="0"/>
              <a:t>Modeling Tools and Techniques </a:t>
            </a:r>
            <a:br>
              <a:rPr lang="en-US" dirty="0"/>
            </a:br>
            <a:r>
              <a:rPr lang="en-US" sz="1300" dirty="0"/>
              <a:t>(Cont. 2)</a:t>
            </a:r>
          </a:p>
        </p:txBody>
      </p:sp>
      <p:sp>
        <p:nvSpPr>
          <p:cNvPr id="7" name="Rectangle 6" title="FIGURE 4-9 Using the Visible Analyst CASE tool, an analyst can create a business process diagram. The overall diagram is called a pool, and the two separate customer areas are called swim lanes."/>
          <p:cNvSpPr/>
          <p:nvPr/>
        </p:nvSpPr>
        <p:spPr>
          <a:xfrm>
            <a:off x="4914411" y="5116874"/>
            <a:ext cx="4229589" cy="1077218"/>
          </a:xfrm>
          <a:prstGeom prst="rect">
            <a:avLst/>
          </a:prstGeom>
        </p:spPr>
        <p:txBody>
          <a:bodyPr wrap="square">
            <a:spAutoFit/>
          </a:bodyPr>
          <a:lstStyle/>
          <a:p>
            <a:r>
              <a:rPr lang="en-US" sz="1400" b="1" dirty="0"/>
              <a:t>FIGURE 4-9 </a:t>
            </a:r>
            <a:r>
              <a:rPr lang="en-US" sz="1400" dirty="0"/>
              <a:t>Using the Visible Analyst CASE tool, an analyst can create a business process diagram. The overall diagram is called a pool, and the two separate customer areas are called swim lanes.</a:t>
            </a:r>
          </a:p>
          <a:p>
            <a:r>
              <a:rPr lang="en-US" sz="800" dirty="0"/>
              <a:t>Source: Visible Systems Corporation.</a:t>
            </a:r>
          </a:p>
        </p:txBody>
      </p:sp>
      <p:pic>
        <p:nvPicPr>
          <p:cNvPr id="3" name="Picture 2" descr="This figure is an illustration of a business process diagram. On the left side of the figure, the words order processing system are written vertically. The right side of the figure is divided into two by a horizontal line. The top portion is labeled existing customer. It contains a flow chart, which consists of three rectangular boxes with curved edges. Starting from the left, the first box is labeled process order. An arrow originating from this box points to the second box, which is labeled prepare billing. An arrow originates from the second box and points to the third box. The third box is labeled create shipping data. &#10;The bottom portion is labeled new customer. It also contains a flow chart, which consists of three rectangular boxes with curved edges. Starting from the left, the first box is labeled obtain credit data. An arrow originating from this box points to the second box, which is labeled validate credit status. An arrow originates from the second box and points to the third box. The third box is labeled assign customer number.&#10;&#10;" title="FIGURE 4-9 Using the Visible Analyst CASE tool, an analyst can create a business process diagram. The overall diagram is called a pool, and the two separate customer areas are called swim lan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4410" y="2449280"/>
            <a:ext cx="4147950" cy="2521303"/>
          </a:xfrm>
          <a:prstGeom prst="rect">
            <a:avLst/>
          </a:prstGeom>
        </p:spPr>
      </p:pic>
      <p:sp>
        <p:nvSpPr>
          <p:cNvPr id="4" name="Footer Placeholder 3"/>
          <p:cNvSpPr>
            <a:spLocks noGrp="1"/>
          </p:cNvSpPr>
          <p:nvPr>
            <p:ph type="ftr" sz="quarter" idx="3"/>
          </p:nvPr>
        </p:nvSpPr>
        <p:spPr/>
        <p:txBody>
          <a:bodyPr/>
          <a:lstStyle/>
          <a:p>
            <a:pPr>
              <a:defRPr/>
            </a:pPr>
            <a:r>
              <a:rPr lang="en-US"/>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1963316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25</a:t>
            </a:fld>
            <a:endParaRPr lang="en-US" dirty="0"/>
          </a:p>
        </p:txBody>
      </p:sp>
      <p:sp>
        <p:nvSpPr>
          <p:cNvPr id="2" name="Title 1"/>
          <p:cNvSpPr>
            <a:spLocks noGrp="1"/>
          </p:cNvSpPr>
          <p:nvPr>
            <p:ph type="title"/>
          </p:nvPr>
        </p:nvSpPr>
        <p:spPr/>
        <p:txBody>
          <a:bodyPr rtlCol="0">
            <a:normAutofit fontScale="90000"/>
          </a:bodyPr>
          <a:lstStyle/>
          <a:p>
            <a:pPr>
              <a:defRPr/>
            </a:pPr>
            <a:r>
              <a:rPr lang="en-US" dirty="0"/>
              <a:t>Modeling Tools and Techniques </a:t>
            </a:r>
            <a:br>
              <a:rPr lang="en-US" dirty="0"/>
            </a:br>
            <a:r>
              <a:rPr lang="en-US" sz="1300" dirty="0"/>
              <a:t>(Cont. 3)</a:t>
            </a:r>
          </a:p>
        </p:txBody>
      </p:sp>
      <p:sp>
        <p:nvSpPr>
          <p:cNvPr id="5" name="Text Placeholder 2"/>
          <p:cNvSpPr txBox="1">
            <a:spLocks/>
          </p:cNvSpPr>
          <p:nvPr/>
        </p:nvSpPr>
        <p:spPr>
          <a:xfrm>
            <a:off x="4343400" y="1504950"/>
            <a:ext cx="4419600" cy="4919472"/>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US" b="1" dirty="0"/>
              <a:t>Data Flow Diagrams (DFD)</a:t>
            </a:r>
          </a:p>
          <a:p>
            <a:pPr lvl="1"/>
            <a:r>
              <a:rPr lang="en-US" dirty="0"/>
              <a:t>Show how the system stores, processes, and transforms data</a:t>
            </a:r>
          </a:p>
          <a:p>
            <a:pPr lvl="1"/>
            <a:r>
              <a:rPr lang="en-US" dirty="0"/>
              <a:t>Additional levels of information and detail are depicted in other, related DFDs</a:t>
            </a:r>
          </a:p>
        </p:txBody>
      </p:sp>
      <p:sp>
        <p:nvSpPr>
          <p:cNvPr id="7" name="Rectangle 6"/>
          <p:cNvSpPr/>
          <p:nvPr/>
        </p:nvSpPr>
        <p:spPr>
          <a:xfrm>
            <a:off x="3124200" y="5885364"/>
            <a:ext cx="5888832" cy="523220"/>
          </a:xfrm>
          <a:prstGeom prst="rect">
            <a:avLst/>
          </a:prstGeom>
        </p:spPr>
        <p:txBody>
          <a:bodyPr wrap="square">
            <a:spAutoFit/>
          </a:bodyPr>
          <a:lstStyle/>
          <a:p>
            <a:r>
              <a:rPr lang="en-US" sz="1400" b="1" dirty="0"/>
              <a:t>FIGURE 4-10 </a:t>
            </a:r>
            <a:r>
              <a:rPr lang="en-US" sz="1400" dirty="0"/>
              <a:t>This Visible Analyst DFD shows how books are added and removed in a library system. </a:t>
            </a:r>
            <a:r>
              <a:rPr lang="en-US" sz="800" dirty="0"/>
              <a:t>Source: Visible Systems Corporation.</a:t>
            </a:r>
          </a:p>
        </p:txBody>
      </p:sp>
      <p:pic>
        <p:nvPicPr>
          <p:cNvPr id="3" name="Picture 2" descr="This figure is an example of a Visual Analyst DFD. The figure is titled add and remove books. The figure consists of two rectangular boxes. The first box is placed in the top portion of the figure. The box is labeled 1.1 add new books. Seven arrows surround the box. In clockwise order. The first arrow is pointing away from the box and is labeled books. The second arrow is pointing to the box and is labeled authors. The third arrow, labeled updated authors, is pointing away from the box. The fourth arrow, labeled books, is pointing to the box. The fifth and sixth arrows are pointing away from the box and are labeled books and copies. The fifth arrow, labeled book title, is pointing to the box.&#10;The first box is placed in the bottom portion of the figure. The box is labeled 1.2 remove books. Seven arrows surround the box. In clockwise order. The first arrow is pointing to the box and is labeled books. The second arrow is pointing away from the box and is labeled updated authors. The third arrow, labeled authors, is pointing to the box. The fourth and fifth arrows are pointing to the box and are labeled archived books and copies. The sixth and seventh arrows, labeled copies and books, are pointing away from the box.&#10;" title="FIGURE 4-10 This Visible Analyst DFD shows how books are added and removed in a library system."/>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5524" y="1352322"/>
            <a:ext cx="4953000" cy="4615178"/>
          </a:xfrm>
          <a:prstGeom prst="rect">
            <a:avLst/>
          </a:prstGeom>
        </p:spPr>
      </p:pic>
      <p:sp>
        <p:nvSpPr>
          <p:cNvPr id="4" name="Footer Placeholder 3"/>
          <p:cNvSpPr>
            <a:spLocks noGrp="1"/>
          </p:cNvSpPr>
          <p:nvPr>
            <p:ph type="ftr" sz="quarter" idx="3"/>
          </p:nvPr>
        </p:nvSpPr>
        <p:spPr/>
        <p:txBody>
          <a:bodyPr/>
          <a:lstStyle/>
          <a:p>
            <a:pPr>
              <a:defRPr/>
            </a:pPr>
            <a:r>
              <a:rPr lang="en-US"/>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42841700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26</a:t>
            </a:fld>
            <a:endParaRPr lang="en-US" dirty="0"/>
          </a:p>
        </p:txBody>
      </p:sp>
      <p:sp>
        <p:nvSpPr>
          <p:cNvPr id="2" name="Title 1"/>
          <p:cNvSpPr>
            <a:spLocks noGrp="1"/>
          </p:cNvSpPr>
          <p:nvPr>
            <p:ph type="title"/>
          </p:nvPr>
        </p:nvSpPr>
        <p:spPr/>
        <p:txBody>
          <a:bodyPr rtlCol="0">
            <a:normAutofit fontScale="90000"/>
          </a:bodyPr>
          <a:lstStyle/>
          <a:p>
            <a:pPr>
              <a:defRPr/>
            </a:pPr>
            <a:r>
              <a:rPr lang="en-US" dirty="0"/>
              <a:t>Modeling Tools and Techniques </a:t>
            </a:r>
            <a:br>
              <a:rPr lang="en-US" dirty="0"/>
            </a:br>
            <a:r>
              <a:rPr lang="en-US" sz="1300" dirty="0"/>
              <a:t>(Cont. 4)</a:t>
            </a:r>
          </a:p>
        </p:txBody>
      </p:sp>
      <p:sp>
        <p:nvSpPr>
          <p:cNvPr id="9" name="Text Placeholder 2"/>
          <p:cNvSpPr>
            <a:spLocks noGrp="1"/>
          </p:cNvSpPr>
          <p:nvPr>
            <p:ph idx="1"/>
          </p:nvPr>
        </p:nvSpPr>
        <p:spPr>
          <a:xfrm>
            <a:off x="457200" y="1481328"/>
            <a:ext cx="4267200" cy="4919472"/>
          </a:xfrm>
        </p:spPr>
        <p:txBody>
          <a:bodyPr>
            <a:normAutofit/>
          </a:bodyPr>
          <a:lstStyle/>
          <a:p>
            <a:r>
              <a:rPr lang="en-US" b="1" dirty="0"/>
              <a:t>Use Case Diagrams</a:t>
            </a:r>
          </a:p>
          <a:p>
            <a:pPr lvl="1"/>
            <a:r>
              <a:rPr lang="en-US" dirty="0"/>
              <a:t>Represent the interaction between</a:t>
            </a:r>
            <a:br>
              <a:rPr lang="en-US" dirty="0"/>
            </a:br>
            <a:r>
              <a:rPr lang="en-US" dirty="0"/>
              <a:t>users and the system</a:t>
            </a:r>
          </a:p>
        </p:txBody>
      </p:sp>
      <p:sp>
        <p:nvSpPr>
          <p:cNvPr id="7" name="Rectangle 6"/>
          <p:cNvSpPr/>
          <p:nvPr/>
        </p:nvSpPr>
        <p:spPr>
          <a:xfrm>
            <a:off x="4343060" y="4570721"/>
            <a:ext cx="4669972" cy="523220"/>
          </a:xfrm>
          <a:prstGeom prst="rect">
            <a:avLst/>
          </a:prstGeom>
        </p:spPr>
        <p:txBody>
          <a:bodyPr wrap="square">
            <a:spAutoFit/>
          </a:bodyPr>
          <a:lstStyle/>
          <a:p>
            <a:r>
              <a:rPr lang="en-US" sz="1400" b="1" dirty="0"/>
              <a:t>FIGURE 4-12 </a:t>
            </a:r>
            <a:r>
              <a:rPr lang="en-US" sz="1400" dirty="0"/>
              <a:t>This table documents the credit card validation use case shown in Figure 4-11.</a:t>
            </a:r>
          </a:p>
        </p:txBody>
      </p:sp>
      <p:sp>
        <p:nvSpPr>
          <p:cNvPr id="10" name="Rectangle 9" title="FIGURE 4-11 This Visible Analyst use case diagram shows a sales system, where the actor is a customer and the use case is a credit card validation."/>
          <p:cNvSpPr/>
          <p:nvPr/>
        </p:nvSpPr>
        <p:spPr>
          <a:xfrm>
            <a:off x="3372979" y="5273903"/>
            <a:ext cx="4500562" cy="954107"/>
          </a:xfrm>
          <a:prstGeom prst="rect">
            <a:avLst/>
          </a:prstGeom>
        </p:spPr>
        <p:txBody>
          <a:bodyPr wrap="square">
            <a:spAutoFit/>
          </a:bodyPr>
          <a:lstStyle/>
          <a:p>
            <a:r>
              <a:rPr lang="en-US" sz="1400" b="1" dirty="0"/>
              <a:t>FIGURE 4-11 </a:t>
            </a:r>
            <a:r>
              <a:rPr lang="en-US" sz="1400" dirty="0"/>
              <a:t>This Visible Analyst use case diagram shows a sales system, where the actor is a customer and the use case is a credit card validation.</a:t>
            </a:r>
          </a:p>
          <a:p>
            <a:r>
              <a:rPr lang="en-US" sz="800" dirty="0"/>
              <a:t>Source: Visible Systems Corporation</a:t>
            </a:r>
            <a:r>
              <a:rPr lang="en-US" sz="1400" dirty="0"/>
              <a:t>	</a:t>
            </a:r>
          </a:p>
        </p:txBody>
      </p:sp>
      <p:pic>
        <p:nvPicPr>
          <p:cNvPr id="3" name="Picture 2" descr="The figure illustrates a case diagram. The left side of the figure consists of a stick figure. The right side of the figure consists of a large square. There is an oval labeled validate credit card within the square. The stick figure is connected to the oval by a line, which is labeled submit card data. There is a small rectangle above the square, which is labeled sales system." title="FIGURE 4-11 This Visible Analyst use case diagram shows a sales system, where the actor is a customer and the use case is a credit card validation."/>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178" y="3791141"/>
            <a:ext cx="3434157" cy="2189058"/>
          </a:xfrm>
          <a:prstGeom prst="rect">
            <a:avLst/>
          </a:prstGeom>
        </p:spPr>
      </p:pic>
      <p:pic>
        <p:nvPicPr>
          <p:cNvPr id="4" name="Picture 3" descr="This table consists of 8 rows and 2 columns.&#10;In row 1, column 1 reads name of use case and column 2 reads credit card validation process.&#10;In row 2, column 1 reads actor and column 2 reads customer.&#10;In row 3, column 1 reads description and column 2 reads describe the credit card validation process.&#10;In row 4, column 1 reads successful completion and the following points are listed in column 2:&#10;1. Customer clicks the input selector and enters credit card number and expiration date&#10;2. System verifies card&#10;3. System sends authorization message&#10;In row 5, column 1 reads alternative and the following points are listed in column 2:&#10;1. Customer clicks the input selector and enters credit card number and expiration date&#10;2. System rejects card&#10;3. System sends rejection message&#10;In row 6, column 1 reads precondition and column 2 reads customer has selected at least one item and has proceeded to checkout area.&#10;In row 7, column 1 reads postcondition and the following points are listed in column 2:&#10;• Credit card information has been validated&#10;• Customer can continue with order&#10;In row 8, column 1 reads assumptions and column 2 reads none.&#10;" title="FIGURE 4-12 This table documents the credit card validation use case shown in Figure 4-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3060" y="1493447"/>
            <a:ext cx="4669971" cy="3077274"/>
          </a:xfrm>
          <a:prstGeom prst="rect">
            <a:avLst/>
          </a:prstGeom>
        </p:spPr>
      </p:pic>
      <p:sp>
        <p:nvSpPr>
          <p:cNvPr id="5" name="Footer Placeholder 4"/>
          <p:cNvSpPr>
            <a:spLocks noGrp="1"/>
          </p:cNvSpPr>
          <p:nvPr>
            <p:ph type="ftr" sz="quarter" idx="3"/>
          </p:nvPr>
        </p:nvSpPr>
        <p:spPr/>
        <p:txBody>
          <a:bodyPr/>
          <a:lstStyle/>
          <a:p>
            <a:pPr>
              <a:defRPr/>
            </a:pPr>
            <a:r>
              <a:rPr lang="en-US"/>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11374701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27</a:t>
            </a:fld>
            <a:endParaRPr lang="en-US" dirty="0"/>
          </a:p>
        </p:txBody>
      </p:sp>
      <p:sp>
        <p:nvSpPr>
          <p:cNvPr id="2" name="Title 1"/>
          <p:cNvSpPr>
            <a:spLocks noGrp="1"/>
          </p:cNvSpPr>
          <p:nvPr>
            <p:ph type="title"/>
          </p:nvPr>
        </p:nvSpPr>
        <p:spPr/>
        <p:txBody>
          <a:bodyPr rtlCol="0">
            <a:normAutofit fontScale="90000"/>
          </a:bodyPr>
          <a:lstStyle/>
          <a:p>
            <a:pPr>
              <a:defRPr/>
            </a:pPr>
            <a:r>
              <a:rPr lang="en-US" dirty="0"/>
              <a:t>Modeling Tools and Techniques </a:t>
            </a:r>
            <a:br>
              <a:rPr lang="en-US" dirty="0"/>
            </a:br>
            <a:r>
              <a:rPr lang="en-US" sz="1300" dirty="0"/>
              <a:t>(Cont. 5)</a:t>
            </a:r>
          </a:p>
        </p:txBody>
      </p:sp>
      <p:sp>
        <p:nvSpPr>
          <p:cNvPr id="9" name="Text Placeholder 2"/>
          <p:cNvSpPr>
            <a:spLocks noGrp="1"/>
          </p:cNvSpPr>
          <p:nvPr>
            <p:ph idx="1"/>
          </p:nvPr>
        </p:nvSpPr>
        <p:spPr>
          <a:xfrm>
            <a:off x="457200" y="1481328"/>
            <a:ext cx="4267200" cy="4919472"/>
          </a:xfrm>
        </p:spPr>
        <p:txBody>
          <a:bodyPr>
            <a:normAutofit/>
          </a:bodyPr>
          <a:lstStyle/>
          <a:p>
            <a:r>
              <a:rPr lang="en-US" b="1" dirty="0"/>
              <a:t>Sequence Diagrams</a:t>
            </a:r>
          </a:p>
          <a:p>
            <a:pPr lvl="1"/>
            <a:r>
              <a:rPr lang="en-US" dirty="0"/>
              <a:t>Show the timing</a:t>
            </a:r>
            <a:br>
              <a:rPr lang="en-US" dirty="0"/>
            </a:br>
            <a:r>
              <a:rPr lang="en-US" dirty="0"/>
              <a:t>of interactions </a:t>
            </a:r>
            <a:br>
              <a:rPr lang="en-US" dirty="0"/>
            </a:br>
            <a:r>
              <a:rPr lang="en-US" dirty="0"/>
              <a:t>between objects </a:t>
            </a:r>
            <a:br>
              <a:rPr lang="en-US" dirty="0"/>
            </a:br>
            <a:r>
              <a:rPr lang="en-US" dirty="0"/>
              <a:t>as they occur</a:t>
            </a:r>
          </a:p>
        </p:txBody>
      </p:sp>
      <p:sp>
        <p:nvSpPr>
          <p:cNvPr id="10" name="Rectangle 9"/>
          <p:cNvSpPr/>
          <p:nvPr/>
        </p:nvSpPr>
        <p:spPr>
          <a:xfrm>
            <a:off x="266700" y="4876800"/>
            <a:ext cx="4648200" cy="646331"/>
          </a:xfrm>
          <a:prstGeom prst="rect">
            <a:avLst/>
          </a:prstGeom>
        </p:spPr>
        <p:txBody>
          <a:bodyPr wrap="square">
            <a:spAutoFit/>
          </a:bodyPr>
          <a:lstStyle/>
          <a:p>
            <a:r>
              <a:rPr lang="en-US" sz="1400" b="1" dirty="0"/>
              <a:t>FIGURE 4-14 </a:t>
            </a:r>
            <a:r>
              <a:rPr lang="en-US" sz="1400" dirty="0"/>
              <a:t>This Visible Analyst sequence diagram shows a credit card validation process.</a:t>
            </a:r>
          </a:p>
          <a:p>
            <a:r>
              <a:rPr lang="en-US" sz="800" dirty="0"/>
              <a:t>Source: Visible Systems Corporation</a:t>
            </a:r>
          </a:p>
        </p:txBody>
      </p:sp>
      <p:pic>
        <p:nvPicPr>
          <p:cNvPr id="3" name="Picture 2" descr="The figure contains two rectangular boxes, placed next to each other. The box on the left is labeled customer::credit card customers. The box is connected to a vertical dotted line, which extends to the bottom of the figure. A long rectangular box is placed over the dotted line. &#10;The box on the right is labeled validate card::credit card customers. The box is connected to a vertical dotted line, which extends to the bottom of the figure. An arrow extends horizontally and points back to the vertical line, forming a square. This arrow is labeled verify card number. An arrow from the long rectangular box points to the dotted line on the right side. This arrow is labeled enter card number. An arrow extends from the dotted line on the right side and points to the long rectangular box on the left. This arrow is labeled authorization.&#10;" title="FIGURE 4-14 This Visible Analyst sequence diagram shows a credit card validation process."/>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43400" y="1572293"/>
            <a:ext cx="5097339" cy="4268862"/>
          </a:xfrm>
          <a:prstGeom prst="rect">
            <a:avLst/>
          </a:prstGeom>
        </p:spPr>
      </p:pic>
      <p:sp>
        <p:nvSpPr>
          <p:cNvPr id="4" name="Footer Placeholder 3"/>
          <p:cNvSpPr>
            <a:spLocks noGrp="1"/>
          </p:cNvSpPr>
          <p:nvPr>
            <p:ph type="ftr" sz="quarter" idx="3"/>
          </p:nvPr>
        </p:nvSpPr>
        <p:spPr/>
        <p:txBody>
          <a:bodyPr/>
          <a:lstStyle/>
          <a:p>
            <a:pPr>
              <a:defRPr/>
            </a:pPr>
            <a:r>
              <a:rPr lang="en-US"/>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40141210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AFED4F1C-06F7-4A04-9457-CA53CDF0EA00}" type="slidenum">
              <a:rPr lang="en-US"/>
              <a:pPr>
                <a:defRPr/>
              </a:pPr>
              <a:t>28</a:t>
            </a:fld>
            <a:endParaRPr lang="en-US" dirty="0"/>
          </a:p>
        </p:txBody>
      </p:sp>
      <p:sp>
        <p:nvSpPr>
          <p:cNvPr id="22529" name="Title 1"/>
          <p:cNvSpPr>
            <a:spLocks noGrp="1"/>
          </p:cNvSpPr>
          <p:nvPr>
            <p:ph type="title"/>
          </p:nvPr>
        </p:nvSpPr>
        <p:spPr/>
        <p:txBody>
          <a:bodyPr>
            <a:normAutofit/>
          </a:bodyPr>
          <a:lstStyle/>
          <a:p>
            <a:pPr eaLnBrk="1" hangingPunct="1"/>
            <a:r>
              <a:rPr lang="en-US" dirty="0"/>
              <a:t>System Requirements Checklist</a:t>
            </a:r>
          </a:p>
        </p:txBody>
      </p:sp>
      <p:sp>
        <p:nvSpPr>
          <p:cNvPr id="3" name="Text Placeholder 2"/>
          <p:cNvSpPr>
            <a:spLocks noGrp="1"/>
          </p:cNvSpPr>
          <p:nvPr>
            <p:ph idx="4294967295"/>
          </p:nvPr>
        </p:nvSpPr>
        <p:spPr>
          <a:xfrm>
            <a:off x="457200" y="1524000"/>
            <a:ext cx="8190072" cy="4483100"/>
          </a:xfrm>
        </p:spPr>
        <p:txBody>
          <a:bodyPr rtlCol="0">
            <a:noAutofit/>
          </a:bodyPr>
          <a:lstStyle/>
          <a:p>
            <a:r>
              <a:rPr lang="en-US" b="1" dirty="0"/>
              <a:t>Output Examples</a:t>
            </a:r>
          </a:p>
          <a:p>
            <a:pPr lvl="1"/>
            <a:r>
              <a:rPr lang="en-US" dirty="0"/>
              <a:t>The Web site must report online volume statistics every four hours, and hourly during peak periods</a:t>
            </a:r>
          </a:p>
          <a:p>
            <a:pPr lvl="1"/>
            <a:r>
              <a:rPr lang="en-US" dirty="0"/>
              <a:t>The contact management system must generate a daily reminder list for all sales reps</a:t>
            </a:r>
          </a:p>
          <a:p>
            <a:pPr lvl="1"/>
            <a:r>
              <a:rPr lang="en-US" dirty="0"/>
              <a:t>The purchasing system must provide suppliers with up-to-date specifications</a:t>
            </a:r>
          </a:p>
          <a:p>
            <a:endParaRPr lang="en-US" dirty="0"/>
          </a:p>
        </p:txBody>
      </p:sp>
      <p:sp>
        <p:nvSpPr>
          <p:cNvPr id="2" name="Footer Placeholder 1"/>
          <p:cNvSpPr>
            <a:spLocks noGrp="1"/>
          </p:cNvSpPr>
          <p:nvPr>
            <p:ph type="ftr" sz="quarter" idx="3"/>
          </p:nvPr>
        </p:nvSpPr>
        <p:spPr/>
        <p:txBody>
          <a:bodyPr/>
          <a:lstStyle/>
          <a:p>
            <a:pPr>
              <a:defRPr/>
            </a:pPr>
            <a:r>
              <a:rPr lang="en-US"/>
              <a:t>Copyright ©2017 Cengage Learning. All Rights Reserved. May not be scanned, copied or duplicated, or posted to a publicly accessible website, in whole or in part.</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Placeholder 2"/>
          <p:cNvSpPr>
            <a:spLocks noGrp="1"/>
          </p:cNvSpPr>
          <p:nvPr>
            <p:ph idx="1"/>
          </p:nvPr>
        </p:nvSpPr>
        <p:spPr/>
        <p:txBody>
          <a:bodyPr>
            <a:noAutofit/>
          </a:bodyPr>
          <a:lstStyle/>
          <a:p>
            <a:r>
              <a:rPr lang="en-US" b="1" dirty="0"/>
              <a:t>Input Examples</a:t>
            </a:r>
          </a:p>
          <a:p>
            <a:pPr lvl="1"/>
            <a:r>
              <a:rPr lang="en-US" dirty="0"/>
              <a:t>The department head must enter overtime hours on a separate screen</a:t>
            </a:r>
          </a:p>
          <a:p>
            <a:pPr lvl="1"/>
            <a:r>
              <a:rPr lang="en-US" dirty="0"/>
              <a:t>Student grades must be entered on machine-readable forms prepared by the instructor</a:t>
            </a:r>
          </a:p>
          <a:p>
            <a:pPr lvl="1"/>
            <a:r>
              <a:rPr lang="en-US" dirty="0"/>
              <a:t>Each input form must include date, time, product code, customer number, and quantity</a:t>
            </a:r>
          </a:p>
          <a:p>
            <a:r>
              <a:rPr lang="en-US" b="1" dirty="0"/>
              <a:t>Process Examples</a:t>
            </a:r>
          </a:p>
          <a:p>
            <a:pPr lvl="1"/>
            <a:r>
              <a:rPr lang="en-US" dirty="0"/>
              <a:t>The student records system must calculate the GPA at the end of each semester</a:t>
            </a:r>
          </a:p>
          <a:p>
            <a:pPr lvl="1"/>
            <a:r>
              <a:rPr lang="en-US" dirty="0"/>
              <a:t>The human resources system must interface properly with the existing payroll system</a:t>
            </a:r>
          </a:p>
          <a:p>
            <a:endParaRPr lang="en-US" dirty="0"/>
          </a:p>
          <a:p>
            <a:pPr eaLnBrk="1" hangingPunct="1"/>
            <a:endParaRPr lang="en-US" dirty="0"/>
          </a:p>
        </p:txBody>
      </p:sp>
      <p:sp>
        <p:nvSpPr>
          <p:cNvPr id="6" name="Slide Number Placeholder 5"/>
          <p:cNvSpPr>
            <a:spLocks noGrp="1"/>
          </p:cNvSpPr>
          <p:nvPr>
            <p:ph type="sldNum" sz="quarter" idx="12"/>
          </p:nvPr>
        </p:nvSpPr>
        <p:spPr/>
        <p:txBody>
          <a:bodyPr/>
          <a:lstStyle/>
          <a:p>
            <a:pPr>
              <a:defRPr/>
            </a:pPr>
            <a:fld id="{3A8CE51E-CFE8-4606-ADE8-C69348B3C7DD}" type="slidenum">
              <a:rPr lang="en-US"/>
              <a:pPr>
                <a:defRPr/>
              </a:pPr>
              <a:t>29</a:t>
            </a:fld>
            <a:endParaRPr lang="en-US" dirty="0"/>
          </a:p>
        </p:txBody>
      </p:sp>
      <p:sp>
        <p:nvSpPr>
          <p:cNvPr id="23553" name="Title 1"/>
          <p:cNvSpPr>
            <a:spLocks noGrp="1"/>
          </p:cNvSpPr>
          <p:nvPr>
            <p:ph type="title"/>
          </p:nvPr>
        </p:nvSpPr>
        <p:spPr/>
        <p:txBody>
          <a:bodyPr>
            <a:normAutofit/>
          </a:bodyPr>
          <a:lstStyle/>
          <a:p>
            <a:r>
              <a:rPr lang="en-US" dirty="0"/>
              <a:t>System Requirements Checklist </a:t>
            </a:r>
            <a:r>
              <a:rPr lang="en-US" sz="1300" dirty="0"/>
              <a:t>(Cont. 1)</a:t>
            </a:r>
          </a:p>
        </p:txBody>
      </p:sp>
      <p:sp>
        <p:nvSpPr>
          <p:cNvPr id="2" name="Footer Placeholder 1"/>
          <p:cNvSpPr>
            <a:spLocks noGrp="1"/>
          </p:cNvSpPr>
          <p:nvPr>
            <p:ph type="ftr" sz="quarter" idx="3"/>
          </p:nvPr>
        </p:nvSpPr>
        <p:spPr/>
        <p:txBody>
          <a:bodyPr/>
          <a:lstStyle/>
          <a:p>
            <a:pPr>
              <a:defRPr/>
            </a:pPr>
            <a:r>
              <a:rPr lang="en-US"/>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2364533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rtlCol="0">
            <a:noAutofit/>
          </a:bodyPr>
          <a:lstStyle/>
          <a:p>
            <a:r>
              <a:rPr lang="en-US" dirty="0"/>
              <a:t>List and describe system requirements, including outputs, inputs, processes, performance, and controls</a:t>
            </a:r>
          </a:p>
          <a:p>
            <a:r>
              <a:rPr lang="en-US" dirty="0"/>
              <a:t>Explain the concept of scalability</a:t>
            </a:r>
          </a:p>
          <a:p>
            <a:r>
              <a:rPr lang="en-US" dirty="0"/>
              <a:t>Use fact-finding techniques, including interviews, documentation review, observation, questionnaires, sampling, and research</a:t>
            </a:r>
          </a:p>
        </p:txBody>
      </p:sp>
      <p:sp>
        <p:nvSpPr>
          <p:cNvPr id="6" name="Slide Number Placeholder 5"/>
          <p:cNvSpPr>
            <a:spLocks noGrp="1"/>
          </p:cNvSpPr>
          <p:nvPr>
            <p:ph type="sldNum" sz="quarter" idx="12"/>
          </p:nvPr>
        </p:nvSpPr>
        <p:spPr/>
        <p:txBody>
          <a:bodyPr/>
          <a:lstStyle/>
          <a:p>
            <a:pPr>
              <a:defRPr/>
            </a:pPr>
            <a:fld id="{2A2E474D-0DD9-4CC9-898C-22F9D94C02B6}" type="slidenum">
              <a:rPr lang="en-US"/>
              <a:pPr>
                <a:defRPr/>
              </a:pPr>
              <a:t>3</a:t>
            </a:fld>
            <a:endParaRPr lang="en-US" dirty="0"/>
          </a:p>
        </p:txBody>
      </p:sp>
      <p:sp>
        <p:nvSpPr>
          <p:cNvPr id="17409" name="Title 1"/>
          <p:cNvSpPr>
            <a:spLocks noGrp="1"/>
          </p:cNvSpPr>
          <p:nvPr>
            <p:ph type="title"/>
          </p:nvPr>
        </p:nvSpPr>
        <p:spPr/>
        <p:txBody>
          <a:bodyPr/>
          <a:lstStyle/>
          <a:p>
            <a:pPr eaLnBrk="1" hangingPunct="1"/>
            <a:r>
              <a:rPr lang="en-US" dirty="0"/>
              <a:t>Chapter Objectives </a:t>
            </a:r>
            <a:r>
              <a:rPr lang="en-US" sz="1200" dirty="0"/>
              <a:t>(Cont. 1)</a:t>
            </a:r>
          </a:p>
        </p:txBody>
      </p:sp>
      <p:sp>
        <p:nvSpPr>
          <p:cNvPr id="2" name="Footer Placeholder 1"/>
          <p:cNvSpPr>
            <a:spLocks noGrp="1"/>
          </p:cNvSpPr>
          <p:nvPr>
            <p:ph type="ftr" sz="quarter" idx="3"/>
          </p:nvPr>
        </p:nvSpPr>
        <p:spPr/>
        <p:txBody>
          <a:bodyPr/>
          <a:lstStyle/>
          <a:p>
            <a:pPr>
              <a:defRPr/>
            </a:pPr>
            <a:r>
              <a:rPr lang="en-US"/>
              <a:t>Copyright ©2017 Cengage Learning. All Rights Reserved. May not be scanned, copied or duplicated, or posted to a publicly accessible website, in whole or in part.</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Placeholder 2"/>
          <p:cNvSpPr>
            <a:spLocks noGrp="1"/>
          </p:cNvSpPr>
          <p:nvPr>
            <p:ph idx="1"/>
          </p:nvPr>
        </p:nvSpPr>
        <p:spPr>
          <a:xfrm>
            <a:off x="457200" y="1481328"/>
            <a:ext cx="8534400" cy="4995672"/>
          </a:xfrm>
        </p:spPr>
        <p:txBody>
          <a:bodyPr>
            <a:normAutofit/>
          </a:bodyPr>
          <a:lstStyle/>
          <a:p>
            <a:pPr lvl="1">
              <a:buClr>
                <a:srgbClr val="2DA2BF"/>
              </a:buClr>
            </a:pPr>
            <a:r>
              <a:rPr lang="en-US" dirty="0">
                <a:solidFill>
                  <a:prstClr val="black"/>
                </a:solidFill>
              </a:rPr>
              <a:t>The prescription system must automatically generate an insurance claim form</a:t>
            </a:r>
          </a:p>
          <a:p>
            <a:pPr eaLnBrk="1" hangingPunct="1"/>
            <a:r>
              <a:rPr lang="en-US" b="1" dirty="0"/>
              <a:t>Performance Examples</a:t>
            </a:r>
          </a:p>
          <a:p>
            <a:pPr lvl="1"/>
            <a:r>
              <a:rPr lang="en-US" dirty="0"/>
              <a:t>The system must support 25 users online simultaneously</a:t>
            </a:r>
          </a:p>
          <a:p>
            <a:pPr lvl="1"/>
            <a:r>
              <a:rPr lang="en-US" dirty="0"/>
              <a:t>Response time must not exceed four seconds</a:t>
            </a:r>
          </a:p>
          <a:p>
            <a:pPr lvl="1"/>
            <a:r>
              <a:rPr lang="en-US" dirty="0"/>
              <a:t>The system must be operational seven days a week, 365 days a year</a:t>
            </a:r>
          </a:p>
        </p:txBody>
      </p:sp>
      <p:sp>
        <p:nvSpPr>
          <p:cNvPr id="6" name="Slide Number Placeholder 5"/>
          <p:cNvSpPr>
            <a:spLocks noGrp="1"/>
          </p:cNvSpPr>
          <p:nvPr>
            <p:ph type="sldNum" sz="quarter" idx="12"/>
          </p:nvPr>
        </p:nvSpPr>
        <p:spPr/>
        <p:txBody>
          <a:bodyPr/>
          <a:lstStyle/>
          <a:p>
            <a:pPr>
              <a:defRPr/>
            </a:pPr>
            <a:fld id="{3A8CE51E-CFE8-4606-ADE8-C69348B3C7DD}" type="slidenum">
              <a:rPr lang="en-US"/>
              <a:pPr>
                <a:defRPr/>
              </a:pPr>
              <a:t>30</a:t>
            </a:fld>
            <a:endParaRPr lang="en-US" dirty="0"/>
          </a:p>
        </p:txBody>
      </p:sp>
      <p:sp>
        <p:nvSpPr>
          <p:cNvPr id="23553" name="Title 1"/>
          <p:cNvSpPr>
            <a:spLocks noGrp="1"/>
          </p:cNvSpPr>
          <p:nvPr>
            <p:ph type="title"/>
          </p:nvPr>
        </p:nvSpPr>
        <p:spPr/>
        <p:txBody>
          <a:bodyPr>
            <a:normAutofit/>
          </a:bodyPr>
          <a:lstStyle/>
          <a:p>
            <a:r>
              <a:rPr lang="en-US" dirty="0"/>
              <a:t>System Requirements Checklist </a:t>
            </a:r>
            <a:r>
              <a:rPr lang="en-US" sz="1300" dirty="0"/>
              <a:t>(Cont. 2)</a:t>
            </a:r>
          </a:p>
        </p:txBody>
      </p:sp>
      <p:sp>
        <p:nvSpPr>
          <p:cNvPr id="2" name="Footer Placeholder 1"/>
          <p:cNvSpPr>
            <a:spLocks noGrp="1"/>
          </p:cNvSpPr>
          <p:nvPr>
            <p:ph type="ftr" sz="quarter" idx="3"/>
          </p:nvPr>
        </p:nvSpPr>
        <p:spPr/>
        <p:txBody>
          <a:bodyPr/>
          <a:lstStyle/>
          <a:p>
            <a:pPr>
              <a:defRPr/>
            </a:pPr>
            <a:r>
              <a:rPr lang="en-US"/>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23796127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Placeholder 2"/>
          <p:cNvSpPr>
            <a:spLocks noGrp="1"/>
          </p:cNvSpPr>
          <p:nvPr>
            <p:ph idx="1"/>
          </p:nvPr>
        </p:nvSpPr>
        <p:spPr/>
        <p:txBody>
          <a:bodyPr>
            <a:noAutofit/>
          </a:bodyPr>
          <a:lstStyle/>
          <a:p>
            <a:pPr eaLnBrk="1" hangingPunct="1"/>
            <a:r>
              <a:rPr lang="en-US" b="1" dirty="0"/>
              <a:t>Control Examples</a:t>
            </a:r>
          </a:p>
          <a:p>
            <a:pPr lvl="1"/>
            <a:r>
              <a:rPr lang="en-US" dirty="0"/>
              <a:t>The system must provide logon security at the operating system level and at the application level</a:t>
            </a:r>
          </a:p>
          <a:p>
            <a:pPr lvl="1"/>
            <a:r>
              <a:rPr lang="en-US" dirty="0"/>
              <a:t>The system must maintain separate levels of security for users and the system administrator</a:t>
            </a:r>
          </a:p>
          <a:p>
            <a:pPr lvl="1"/>
            <a:r>
              <a:rPr lang="en-US" dirty="0"/>
              <a:t>All transactions must have audit trails</a:t>
            </a:r>
          </a:p>
          <a:p>
            <a:pPr lvl="1"/>
            <a:r>
              <a:rPr lang="en-US" dirty="0"/>
              <a:t>The system must create an error log file that includes the error type, description, and time</a:t>
            </a:r>
          </a:p>
        </p:txBody>
      </p:sp>
      <p:sp>
        <p:nvSpPr>
          <p:cNvPr id="6" name="Slide Number Placeholder 5"/>
          <p:cNvSpPr>
            <a:spLocks noGrp="1"/>
          </p:cNvSpPr>
          <p:nvPr>
            <p:ph type="sldNum" sz="quarter" idx="12"/>
          </p:nvPr>
        </p:nvSpPr>
        <p:spPr/>
        <p:txBody>
          <a:bodyPr/>
          <a:lstStyle/>
          <a:p>
            <a:pPr>
              <a:defRPr/>
            </a:pPr>
            <a:fld id="{3A8CE51E-CFE8-4606-ADE8-C69348B3C7DD}" type="slidenum">
              <a:rPr lang="en-US"/>
              <a:pPr>
                <a:defRPr/>
              </a:pPr>
              <a:t>31</a:t>
            </a:fld>
            <a:endParaRPr lang="en-US" dirty="0"/>
          </a:p>
        </p:txBody>
      </p:sp>
      <p:sp>
        <p:nvSpPr>
          <p:cNvPr id="23553" name="Title 1"/>
          <p:cNvSpPr>
            <a:spLocks noGrp="1"/>
          </p:cNvSpPr>
          <p:nvPr>
            <p:ph type="title"/>
          </p:nvPr>
        </p:nvSpPr>
        <p:spPr/>
        <p:txBody>
          <a:bodyPr>
            <a:normAutofit/>
          </a:bodyPr>
          <a:lstStyle/>
          <a:p>
            <a:r>
              <a:rPr lang="en-US" dirty="0"/>
              <a:t>System Requirements Checklist </a:t>
            </a:r>
            <a:r>
              <a:rPr lang="en-US" sz="1300" dirty="0"/>
              <a:t>(Cont. 3)</a:t>
            </a:r>
          </a:p>
        </p:txBody>
      </p:sp>
      <p:sp>
        <p:nvSpPr>
          <p:cNvPr id="2" name="Footer Placeholder 1"/>
          <p:cNvSpPr>
            <a:spLocks noGrp="1"/>
          </p:cNvSpPr>
          <p:nvPr>
            <p:ph type="ftr" sz="quarter" idx="3"/>
          </p:nvPr>
        </p:nvSpPr>
        <p:spPr/>
        <p:txBody>
          <a:bodyPr/>
          <a:lstStyle/>
          <a:p>
            <a:pPr>
              <a:defRPr/>
            </a:pPr>
            <a:r>
              <a:rPr lang="en-US"/>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30441459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2EC882E2-8A7D-423D-8A20-C8D8064ACAA6}" type="slidenum">
              <a:rPr lang="en-US"/>
              <a:pPr>
                <a:defRPr/>
              </a:pPr>
              <a:t>32</a:t>
            </a:fld>
            <a:endParaRPr lang="en-US" dirty="0"/>
          </a:p>
        </p:txBody>
      </p:sp>
      <p:sp>
        <p:nvSpPr>
          <p:cNvPr id="26625" name="Title 1"/>
          <p:cNvSpPr>
            <a:spLocks noGrp="1"/>
          </p:cNvSpPr>
          <p:nvPr>
            <p:ph type="title"/>
          </p:nvPr>
        </p:nvSpPr>
        <p:spPr/>
        <p:txBody>
          <a:bodyPr>
            <a:normAutofit fontScale="90000"/>
          </a:bodyPr>
          <a:lstStyle/>
          <a:p>
            <a:r>
              <a:rPr lang="en-US" dirty="0"/>
              <a:t>Future Growth, Costs, and Benefits</a:t>
            </a:r>
          </a:p>
        </p:txBody>
      </p:sp>
      <p:sp>
        <p:nvSpPr>
          <p:cNvPr id="26626" name="Text Placeholder 2"/>
          <p:cNvSpPr>
            <a:spLocks noGrp="1"/>
          </p:cNvSpPr>
          <p:nvPr>
            <p:ph idx="4294967295"/>
          </p:nvPr>
        </p:nvSpPr>
        <p:spPr>
          <a:xfrm>
            <a:off x="457200" y="1524000"/>
            <a:ext cx="8229600" cy="4483100"/>
          </a:xfrm>
        </p:spPr>
        <p:txBody>
          <a:bodyPr>
            <a:normAutofit/>
          </a:bodyPr>
          <a:lstStyle/>
          <a:p>
            <a:r>
              <a:rPr lang="en-US" b="1" dirty="0"/>
              <a:t>Scalability</a:t>
            </a:r>
          </a:p>
          <a:p>
            <a:pPr lvl="1"/>
            <a:r>
              <a:rPr lang="en-US" dirty="0"/>
              <a:t>A system’s ability to handle increased business volume and transactions in the future</a:t>
            </a:r>
          </a:p>
          <a:p>
            <a:pPr lvl="2"/>
            <a:r>
              <a:rPr lang="en-US" dirty="0"/>
              <a:t>A scalable system offers a better return on the initial investment</a:t>
            </a:r>
          </a:p>
          <a:p>
            <a:pPr lvl="1"/>
            <a:r>
              <a:rPr lang="en-US" dirty="0"/>
              <a:t>Information required to evaluate scalability</a:t>
            </a:r>
          </a:p>
          <a:p>
            <a:pPr lvl="2"/>
            <a:r>
              <a:rPr lang="en-US" dirty="0"/>
              <a:t>Projected future volume for all outputs, inputs, and processes</a:t>
            </a:r>
          </a:p>
        </p:txBody>
      </p:sp>
      <p:sp>
        <p:nvSpPr>
          <p:cNvPr id="2" name="Footer Placeholder 1"/>
          <p:cNvSpPr>
            <a:spLocks noGrp="1"/>
          </p:cNvSpPr>
          <p:nvPr>
            <p:ph type="ftr" sz="quarter" idx="3"/>
          </p:nvPr>
        </p:nvSpPr>
        <p:spPr/>
        <p:txBody>
          <a:bodyPr/>
          <a:lstStyle/>
          <a:p>
            <a:pPr>
              <a:defRPr/>
            </a:pPr>
            <a:r>
              <a:rPr lang="en-US"/>
              <a:t>Copyright ©2017 Cengage Learning. All Rights Reserved. May not be scanned, copied or duplicated, or posted to a publicly accessible website, in whole or in part.</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Placeholder 2"/>
          <p:cNvSpPr>
            <a:spLocks noGrp="1"/>
          </p:cNvSpPr>
          <p:nvPr>
            <p:ph idx="1"/>
          </p:nvPr>
        </p:nvSpPr>
        <p:spPr>
          <a:xfrm>
            <a:off x="152400" y="1481328"/>
            <a:ext cx="8839200" cy="4614671"/>
          </a:xfrm>
        </p:spPr>
        <p:txBody>
          <a:bodyPr>
            <a:normAutofit/>
          </a:bodyPr>
          <a:lstStyle/>
          <a:p>
            <a:pPr>
              <a:defRPr/>
            </a:pPr>
            <a:r>
              <a:rPr lang="en-US" b="1" dirty="0"/>
              <a:t>Total Cost of Ownership</a:t>
            </a:r>
          </a:p>
          <a:p>
            <a:pPr lvl="1">
              <a:defRPr/>
            </a:pPr>
            <a:r>
              <a:rPr lang="en-US" dirty="0"/>
              <a:t>Important if the development team is evaluating several alternatives</a:t>
            </a:r>
          </a:p>
          <a:p>
            <a:pPr lvl="1">
              <a:defRPr/>
            </a:pPr>
            <a:r>
              <a:rPr lang="en-US" dirty="0"/>
              <a:t>Problem - Cost estimates tend to understate indirect costs</a:t>
            </a:r>
          </a:p>
          <a:p>
            <a:pPr lvl="2"/>
            <a:r>
              <a:rPr lang="en-US" dirty="0"/>
              <a:t>Systems analysts should try to identify indirect costs and include them in TCO estimates</a:t>
            </a:r>
          </a:p>
        </p:txBody>
      </p:sp>
      <p:sp>
        <p:nvSpPr>
          <p:cNvPr id="6" name="Slide Number Placeholder 5"/>
          <p:cNvSpPr>
            <a:spLocks noGrp="1"/>
          </p:cNvSpPr>
          <p:nvPr>
            <p:ph type="sldNum" sz="quarter" idx="12"/>
          </p:nvPr>
        </p:nvSpPr>
        <p:spPr/>
        <p:txBody>
          <a:bodyPr/>
          <a:lstStyle/>
          <a:p>
            <a:pPr>
              <a:defRPr/>
            </a:pPr>
            <a:fld id="{3A8CE51E-CFE8-4606-ADE8-C69348B3C7DD}" type="slidenum">
              <a:rPr lang="en-US"/>
              <a:pPr>
                <a:defRPr/>
              </a:pPr>
              <a:t>33</a:t>
            </a:fld>
            <a:endParaRPr lang="en-US" dirty="0"/>
          </a:p>
        </p:txBody>
      </p:sp>
      <p:sp>
        <p:nvSpPr>
          <p:cNvPr id="23553" name="Title 1"/>
          <p:cNvSpPr>
            <a:spLocks noGrp="1"/>
          </p:cNvSpPr>
          <p:nvPr>
            <p:ph type="title"/>
          </p:nvPr>
        </p:nvSpPr>
        <p:spPr/>
        <p:txBody>
          <a:bodyPr>
            <a:normAutofit fontScale="90000"/>
          </a:bodyPr>
          <a:lstStyle/>
          <a:p>
            <a:r>
              <a:rPr lang="en-US" dirty="0"/>
              <a:t>Future Growth, Costs, and Benefits </a:t>
            </a:r>
            <a:r>
              <a:rPr lang="en-US" sz="1300" dirty="0"/>
              <a:t>(Cont.)</a:t>
            </a:r>
          </a:p>
        </p:txBody>
      </p:sp>
      <p:pic>
        <p:nvPicPr>
          <p:cNvPr id="2" name="Picture 1" descr="The figure consists of a cloud labeled TCO for cloud computing. Inside the cloud, there is an illustration of a stick balanced on a triangle. The left side of the stick has been weighed down. The following shapes and labels are seen on the stick. There is half a portion of a pie chart on the left side of the stick. This is labeled 57%, lower. A quarter portion of a pie chart is placed on the center of the stick. This is labeled 29%, same. A portion of less than one-third of a pie chart is placed on the right side of the stick, which is labeled 14%, higher." title="FIGURE 4-15 Total cost of ownership when migrating to the cloud can be significantly less"/>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3333" r="1667" b="2165"/>
          <a:stretch/>
        </p:blipFill>
        <p:spPr>
          <a:xfrm>
            <a:off x="4953000" y="3815438"/>
            <a:ext cx="4108987" cy="2580158"/>
          </a:xfrm>
          <a:prstGeom prst="rect">
            <a:avLst/>
          </a:prstGeom>
        </p:spPr>
      </p:pic>
      <p:sp>
        <p:nvSpPr>
          <p:cNvPr id="3" name="TextBox 2"/>
          <p:cNvSpPr txBox="1"/>
          <p:nvPr/>
        </p:nvSpPr>
        <p:spPr>
          <a:xfrm>
            <a:off x="691613" y="4736185"/>
            <a:ext cx="4191000" cy="738664"/>
          </a:xfrm>
          <a:prstGeom prst="rect">
            <a:avLst/>
          </a:prstGeom>
          <a:noFill/>
        </p:spPr>
        <p:txBody>
          <a:bodyPr wrap="square" rtlCol="0">
            <a:spAutoFit/>
          </a:bodyPr>
          <a:lstStyle/>
          <a:p>
            <a:r>
              <a:rPr lang="en-US" sz="1400" b="1" dirty="0"/>
              <a:t>FIGURE 4-15 </a:t>
            </a:r>
            <a:r>
              <a:rPr lang="en-US" sz="1400" dirty="0"/>
              <a:t>Total cost of ownership when migrating to the cloud can be significantly less</a:t>
            </a:r>
          </a:p>
          <a:p>
            <a:r>
              <a:rPr lang="en-US" sz="1400" dirty="0"/>
              <a:t>than current computing platforms.</a:t>
            </a:r>
          </a:p>
        </p:txBody>
      </p:sp>
      <p:sp>
        <p:nvSpPr>
          <p:cNvPr id="4" name="Footer Placeholder 3"/>
          <p:cNvSpPr>
            <a:spLocks noGrp="1"/>
          </p:cNvSpPr>
          <p:nvPr>
            <p:ph type="ftr" sz="quarter" idx="3"/>
          </p:nvPr>
        </p:nvSpPr>
        <p:spPr/>
        <p:txBody>
          <a:bodyPr/>
          <a:lstStyle/>
          <a:p>
            <a:pPr>
              <a:defRPr/>
            </a:pPr>
            <a:r>
              <a:rPr lang="en-US"/>
              <a:t>Copyright ©2017 Cengage Learning. All Rights Reserved. May not be scanned, copied or duplicated, or posted to a publicly accessible website, in whole or in part.</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D3D122FE-C649-4972-A5B0-0460445CA6B8}" type="slidenum">
              <a:rPr lang="en-US"/>
              <a:pPr>
                <a:defRPr/>
              </a:pPr>
              <a:t>34</a:t>
            </a:fld>
            <a:endParaRPr lang="en-US" dirty="0"/>
          </a:p>
        </p:txBody>
      </p:sp>
      <p:sp>
        <p:nvSpPr>
          <p:cNvPr id="2" name="Title 1"/>
          <p:cNvSpPr>
            <a:spLocks noGrp="1"/>
          </p:cNvSpPr>
          <p:nvPr>
            <p:ph type="title"/>
          </p:nvPr>
        </p:nvSpPr>
        <p:spPr/>
        <p:txBody>
          <a:bodyPr rtlCol="0">
            <a:normAutofit/>
          </a:bodyPr>
          <a:lstStyle/>
          <a:p>
            <a:pPr eaLnBrk="1" fontAlgn="auto" hangingPunct="1">
              <a:spcAft>
                <a:spcPts val="0"/>
              </a:spcAft>
              <a:defRPr/>
            </a:pPr>
            <a:r>
              <a:rPr lang="en-US" dirty="0"/>
              <a:t>Fact Finding</a:t>
            </a:r>
          </a:p>
        </p:txBody>
      </p:sp>
      <p:sp>
        <p:nvSpPr>
          <p:cNvPr id="7" name="Text Placeholder 2"/>
          <p:cNvSpPr txBox="1">
            <a:spLocks/>
          </p:cNvSpPr>
          <p:nvPr/>
        </p:nvSpPr>
        <p:spPr>
          <a:xfrm>
            <a:off x="228600" y="1295400"/>
            <a:ext cx="8610600" cy="4711891"/>
          </a:xfrm>
          <a:prstGeom prst="rect">
            <a:avLst/>
          </a:prstGeom>
        </p:spPr>
        <p:txBody>
          <a:bodyP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US" b="1" dirty="0"/>
              <a:t>Fact-Finding Overview</a:t>
            </a:r>
          </a:p>
          <a:p>
            <a:pPr marL="109728" indent="0" algn="just">
              <a:buNone/>
            </a:pPr>
            <a:r>
              <a:rPr lang="en-US" b="1" dirty="0"/>
              <a:t>   </a:t>
            </a:r>
            <a:r>
              <a:rPr lang="en-US" sz="2000" b="1" dirty="0"/>
              <a:t>Although software can help gather and analyze facts, no program actually performs fact-finding automatically.</a:t>
            </a:r>
            <a:endParaRPr lang="en-US" b="1" dirty="0"/>
          </a:p>
          <a:p>
            <a:pPr lvl="1"/>
            <a:r>
              <a:rPr lang="en-US" dirty="0"/>
              <a:t>First, identify the required information  - Typical questions to ask</a:t>
            </a:r>
          </a:p>
          <a:p>
            <a:pPr lvl="2"/>
            <a:r>
              <a:rPr lang="en-US" dirty="0"/>
              <a:t>What business functions are supported by the current system?</a:t>
            </a:r>
          </a:p>
          <a:p>
            <a:pPr lvl="2"/>
            <a:r>
              <a:rPr lang="en-US" dirty="0"/>
              <a:t>What are the benefits and TCO of the proposed system?</a:t>
            </a:r>
          </a:p>
          <a:p>
            <a:pPr lvl="2"/>
            <a:r>
              <a:rPr lang="en-US" dirty="0"/>
              <a:t>What transactions will the system process?</a:t>
            </a:r>
          </a:p>
          <a:p>
            <a:pPr lvl="2"/>
            <a:r>
              <a:rPr lang="en-US" dirty="0"/>
              <a:t>Must the new system interface with legacy systems?</a:t>
            </a:r>
          </a:p>
          <a:p>
            <a:pPr lvl="1"/>
            <a:r>
              <a:rPr lang="en-US" dirty="0"/>
              <a:t>To obtain answers to these questions, the analysts develop a fact-finding plan, which can involve another series of questions</a:t>
            </a:r>
          </a:p>
        </p:txBody>
      </p:sp>
      <p:sp>
        <p:nvSpPr>
          <p:cNvPr id="3" name="Footer Placeholder 2"/>
          <p:cNvSpPr>
            <a:spLocks noGrp="1"/>
          </p:cNvSpPr>
          <p:nvPr>
            <p:ph type="ftr" sz="quarter" idx="3"/>
          </p:nvPr>
        </p:nvSpPr>
        <p:spPr/>
        <p:txBody>
          <a:bodyPr/>
          <a:lstStyle/>
          <a:p>
            <a:pPr>
              <a:defRPr/>
            </a:pPr>
            <a:r>
              <a:rPr lang="en-US"/>
              <a:t>Copyright ©2017 Cengage Learning. All Rights Reserved. May not be scanned, copied or duplicated, or posted to a publicly accessible website, in whole or in part.</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Placeholder 2"/>
          <p:cNvSpPr>
            <a:spLocks noGrp="1"/>
          </p:cNvSpPr>
          <p:nvPr>
            <p:ph idx="1"/>
          </p:nvPr>
        </p:nvSpPr>
        <p:spPr>
          <a:xfrm>
            <a:off x="152400" y="1481328"/>
            <a:ext cx="8839200" cy="4614671"/>
          </a:xfrm>
        </p:spPr>
        <p:txBody>
          <a:bodyPr>
            <a:normAutofit/>
          </a:bodyPr>
          <a:lstStyle/>
          <a:p>
            <a:r>
              <a:rPr lang="en-US" b="1" dirty="0"/>
              <a:t>Who, What, Where, When, How, and Why?</a:t>
            </a:r>
          </a:p>
          <a:p>
            <a:pPr lvl="1"/>
            <a:r>
              <a:rPr lang="en-US" dirty="0"/>
              <a:t>Systems analyst must first understand the current situation</a:t>
            </a:r>
          </a:p>
          <a:p>
            <a:pPr lvl="2"/>
            <a:r>
              <a:rPr lang="en-US" dirty="0"/>
              <a:t>Will help him/her tackle the question of what should be done</a:t>
            </a:r>
          </a:p>
        </p:txBody>
      </p:sp>
      <p:sp>
        <p:nvSpPr>
          <p:cNvPr id="6" name="Slide Number Placeholder 5"/>
          <p:cNvSpPr>
            <a:spLocks noGrp="1"/>
          </p:cNvSpPr>
          <p:nvPr>
            <p:ph type="sldNum" sz="quarter" idx="12"/>
          </p:nvPr>
        </p:nvSpPr>
        <p:spPr/>
        <p:txBody>
          <a:bodyPr/>
          <a:lstStyle/>
          <a:p>
            <a:pPr>
              <a:defRPr/>
            </a:pPr>
            <a:fld id="{3A8CE51E-CFE8-4606-ADE8-C69348B3C7DD}" type="slidenum">
              <a:rPr lang="en-US"/>
              <a:pPr>
                <a:defRPr/>
              </a:pPr>
              <a:t>35</a:t>
            </a:fld>
            <a:endParaRPr lang="en-US" dirty="0"/>
          </a:p>
        </p:txBody>
      </p:sp>
      <p:sp>
        <p:nvSpPr>
          <p:cNvPr id="23553" name="Title 1"/>
          <p:cNvSpPr>
            <a:spLocks noGrp="1"/>
          </p:cNvSpPr>
          <p:nvPr>
            <p:ph type="title"/>
          </p:nvPr>
        </p:nvSpPr>
        <p:spPr/>
        <p:txBody>
          <a:bodyPr>
            <a:normAutofit/>
          </a:bodyPr>
          <a:lstStyle/>
          <a:p>
            <a:r>
              <a:rPr lang="en-US" dirty="0"/>
              <a:t>Fact Finding </a:t>
            </a:r>
            <a:r>
              <a:rPr lang="en-US" sz="1300" dirty="0"/>
              <a:t>(Cont. 1)</a:t>
            </a:r>
          </a:p>
        </p:txBody>
      </p:sp>
      <p:pic>
        <p:nvPicPr>
          <p:cNvPr id="2" name="Picture 1" descr="This table consists of 6 rows and 3 columns. The first and second columns share a header and it is labeled current system. The header of the third column reads proposed system.&#10;In row 2, column 1 reads who does it? Column 2 reads why does this person do it? Column 3 reads who should do it?&#10;In row 3, column 1 reads what is done? Column 2 reads why is it done? Column 3 reads what should be done?&#10;In row 4, column 1 reads where is it done? Column 2 reads why is it done there? Column 3 reads where should it be done?&#10;In row 5, column 1 reads when is it done? Column 2 reads why is it done then? Column 3 reads when should it be done?&#10;In row 6, column 1 reads how is it done? Column 2 reads why is it done this way? Column 3 reads how should it be done?&#10;" title="FIGURE 4-17 Sample questions during requirements modeling as the focus shifts from the current system to the proposed syste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946" y="3429000"/>
            <a:ext cx="7422108" cy="1984362"/>
          </a:xfrm>
          <a:prstGeom prst="rect">
            <a:avLst/>
          </a:prstGeom>
        </p:spPr>
      </p:pic>
      <p:sp>
        <p:nvSpPr>
          <p:cNvPr id="7" name="Rectangle 6"/>
          <p:cNvSpPr/>
          <p:nvPr/>
        </p:nvSpPr>
        <p:spPr>
          <a:xfrm>
            <a:off x="860946" y="5413362"/>
            <a:ext cx="7422108" cy="523220"/>
          </a:xfrm>
          <a:prstGeom prst="rect">
            <a:avLst/>
          </a:prstGeom>
        </p:spPr>
        <p:txBody>
          <a:bodyPr wrap="square">
            <a:spAutoFit/>
          </a:bodyPr>
          <a:lstStyle/>
          <a:p>
            <a:r>
              <a:rPr lang="en-US" sz="1400" b="1" dirty="0"/>
              <a:t>FIGURE 4-17 </a:t>
            </a:r>
            <a:r>
              <a:rPr lang="en-US" sz="1400" dirty="0"/>
              <a:t>Sample questions during requirements modeling as the focus shifts from the current system to the proposed system.</a:t>
            </a:r>
          </a:p>
        </p:txBody>
      </p:sp>
      <p:sp>
        <p:nvSpPr>
          <p:cNvPr id="3" name="Footer Placeholder 2"/>
          <p:cNvSpPr>
            <a:spLocks noGrp="1"/>
          </p:cNvSpPr>
          <p:nvPr>
            <p:ph type="ftr" sz="quarter" idx="3"/>
          </p:nvPr>
        </p:nvSpPr>
        <p:spPr/>
        <p:txBody>
          <a:bodyPr/>
          <a:lstStyle/>
          <a:p>
            <a:pPr>
              <a:defRPr/>
            </a:pPr>
            <a:r>
              <a:rPr lang="en-US"/>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33810414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FA1B7F05-D7B2-4859-A296-B0141AD468D3}" type="slidenum">
              <a:rPr lang="en-US"/>
              <a:pPr>
                <a:defRPr/>
              </a:pPr>
              <a:t>36</a:t>
            </a:fld>
            <a:endParaRPr lang="en-US" dirty="0"/>
          </a:p>
        </p:txBody>
      </p:sp>
      <p:sp>
        <p:nvSpPr>
          <p:cNvPr id="2" name="Title 1"/>
          <p:cNvSpPr>
            <a:spLocks noGrp="1"/>
          </p:cNvSpPr>
          <p:nvPr>
            <p:ph type="title"/>
          </p:nvPr>
        </p:nvSpPr>
        <p:spPr/>
        <p:txBody>
          <a:bodyPr rtlCol="0">
            <a:normAutofit/>
          </a:bodyPr>
          <a:lstStyle/>
          <a:p>
            <a:pPr>
              <a:defRPr/>
            </a:pPr>
            <a:r>
              <a:rPr lang="en-US" dirty="0"/>
              <a:t>Fact Finding </a:t>
            </a:r>
            <a:r>
              <a:rPr lang="en-US" sz="1300" dirty="0"/>
              <a:t>(Cont. 2)</a:t>
            </a:r>
            <a:endParaRPr lang="en-US" dirty="0"/>
          </a:p>
        </p:txBody>
      </p:sp>
      <p:sp>
        <p:nvSpPr>
          <p:cNvPr id="7" name="Text Placeholder 2"/>
          <p:cNvSpPr>
            <a:spLocks noGrp="1"/>
          </p:cNvSpPr>
          <p:nvPr>
            <p:ph idx="1"/>
          </p:nvPr>
        </p:nvSpPr>
        <p:spPr>
          <a:xfrm>
            <a:off x="152400" y="1481328"/>
            <a:ext cx="4114800" cy="4614671"/>
          </a:xfrm>
        </p:spPr>
        <p:txBody>
          <a:bodyPr>
            <a:noAutofit/>
          </a:bodyPr>
          <a:lstStyle/>
          <a:p>
            <a:r>
              <a:rPr lang="en-US" b="1" dirty="0"/>
              <a:t>The Zachman Framework</a:t>
            </a:r>
          </a:p>
          <a:p>
            <a:pPr lvl="1"/>
            <a:r>
              <a:rPr lang="en-US" dirty="0"/>
              <a:t>Helps managers and users understand the model </a:t>
            </a:r>
          </a:p>
          <a:p>
            <a:pPr lvl="1"/>
            <a:r>
              <a:rPr lang="en-US" dirty="0"/>
              <a:t>Ensures that overall business goals translate into successful IT projects</a:t>
            </a:r>
          </a:p>
        </p:txBody>
      </p:sp>
      <p:pic>
        <p:nvPicPr>
          <p:cNvPr id="3" name="Picture 2" descr="This is a screenshot of Zachman Framework as seen in Visible Analyst. The image of the screenshot consists of various icons placed in five rows and six columns. Starting from the left, the columns are titled what data, how function, where network, who people, when time, why motivation. Starting from the top, the rows are titled scope planner, business model (conceptual) owner, system model (logical) designer, technology model (physical) builder, and detailed representations subcontractor." title="FIGURE 4-17 Visible Analyst uses the Zachman Framework for Enterprise Architecture. The Zachman concept presents traditional fact-finding questions in a systems development contex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4962" y="1481328"/>
            <a:ext cx="4943513" cy="3041858"/>
          </a:xfrm>
          <a:prstGeom prst="rect">
            <a:avLst/>
          </a:prstGeom>
        </p:spPr>
      </p:pic>
      <p:sp>
        <p:nvSpPr>
          <p:cNvPr id="4" name="TextBox 3"/>
          <p:cNvSpPr txBox="1"/>
          <p:nvPr/>
        </p:nvSpPr>
        <p:spPr>
          <a:xfrm>
            <a:off x="4074962" y="4539336"/>
            <a:ext cx="5069038" cy="1077218"/>
          </a:xfrm>
          <a:prstGeom prst="rect">
            <a:avLst/>
          </a:prstGeom>
          <a:noFill/>
        </p:spPr>
        <p:txBody>
          <a:bodyPr wrap="square" rtlCol="0">
            <a:spAutoFit/>
          </a:bodyPr>
          <a:lstStyle/>
          <a:p>
            <a:r>
              <a:rPr lang="en-US" sz="1400" b="1" dirty="0"/>
              <a:t>FIGURE 4-17 </a:t>
            </a:r>
            <a:r>
              <a:rPr lang="en-US" sz="1400" dirty="0"/>
              <a:t>Visible Analyst uses the </a:t>
            </a:r>
            <a:r>
              <a:rPr lang="en-US" sz="1400" dirty="0" err="1"/>
              <a:t>Zachman</a:t>
            </a:r>
            <a:r>
              <a:rPr lang="en-US" sz="1400" dirty="0"/>
              <a:t> Framework for Enterprise Architecture. The </a:t>
            </a:r>
            <a:r>
              <a:rPr lang="en-US" sz="1400" dirty="0" err="1"/>
              <a:t>Zachman</a:t>
            </a:r>
            <a:r>
              <a:rPr lang="en-US" sz="1400" dirty="0"/>
              <a:t> concept presents traditional fact-finding questions in a systems development context.</a:t>
            </a:r>
          </a:p>
          <a:p>
            <a:r>
              <a:rPr lang="en-US" sz="800" dirty="0"/>
              <a:t>Source: Visible Systems Corporation</a:t>
            </a:r>
          </a:p>
        </p:txBody>
      </p:sp>
      <p:sp>
        <p:nvSpPr>
          <p:cNvPr id="5" name="Footer Placeholder 4"/>
          <p:cNvSpPr>
            <a:spLocks noGrp="1"/>
          </p:cNvSpPr>
          <p:nvPr>
            <p:ph type="ftr" sz="quarter" idx="3"/>
          </p:nvPr>
        </p:nvSpPr>
        <p:spPr/>
        <p:txBody>
          <a:bodyPr/>
          <a:lstStyle/>
          <a:p>
            <a:pPr>
              <a:defRPr/>
            </a:pPr>
            <a:r>
              <a:rPr lang="en-US"/>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1807827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Placeholder 2"/>
          <p:cNvSpPr>
            <a:spLocks noGrp="1"/>
          </p:cNvSpPr>
          <p:nvPr>
            <p:ph sz="half" idx="1"/>
          </p:nvPr>
        </p:nvSpPr>
        <p:spPr>
          <a:xfrm>
            <a:off x="457200" y="1481328"/>
            <a:ext cx="8458200" cy="4525963"/>
          </a:xfrm>
        </p:spPr>
        <p:txBody>
          <a:bodyPr>
            <a:normAutofit/>
          </a:bodyPr>
          <a:lstStyle/>
          <a:p>
            <a:r>
              <a:rPr lang="en-US" sz="2700" dirty="0"/>
              <a:t>Steps involved</a:t>
            </a:r>
          </a:p>
          <a:p>
            <a:pPr lvl="1"/>
            <a:r>
              <a:rPr lang="en-US" sz="2300" dirty="0"/>
              <a:t>Step</a:t>
            </a:r>
            <a:r>
              <a:rPr lang="en-US" sz="2300" b="1" dirty="0"/>
              <a:t> </a:t>
            </a:r>
            <a:r>
              <a:rPr lang="en-US" sz="2300" dirty="0"/>
              <a:t>1 - Determine the people to interview</a:t>
            </a:r>
          </a:p>
          <a:p>
            <a:pPr lvl="1"/>
            <a:r>
              <a:rPr lang="en-US" sz="2300" dirty="0"/>
              <a:t>Step 2 - Establish objectives for the interview</a:t>
            </a:r>
          </a:p>
          <a:p>
            <a:pPr lvl="1"/>
            <a:r>
              <a:rPr lang="en-US" sz="2300" dirty="0"/>
              <a:t>Step 3 - Develop interview questions</a:t>
            </a:r>
          </a:p>
          <a:p>
            <a:pPr lvl="1"/>
            <a:r>
              <a:rPr lang="en-US" sz="2300" dirty="0"/>
              <a:t>Step 4 - Prepare for the interview</a:t>
            </a:r>
          </a:p>
          <a:p>
            <a:pPr lvl="1"/>
            <a:r>
              <a:rPr lang="en-US" sz="2300" dirty="0"/>
              <a:t>Step 5 - Conduct the interview</a:t>
            </a:r>
          </a:p>
          <a:p>
            <a:pPr lvl="1"/>
            <a:r>
              <a:rPr lang="en-US" sz="2300" dirty="0"/>
              <a:t>Step 6 - Document the interview</a:t>
            </a:r>
          </a:p>
          <a:p>
            <a:pPr lvl="1"/>
            <a:r>
              <a:rPr lang="en-US" sz="2300" dirty="0"/>
              <a:t>Step 7 - Evaluate the interview</a:t>
            </a:r>
          </a:p>
        </p:txBody>
      </p:sp>
      <p:sp>
        <p:nvSpPr>
          <p:cNvPr id="6" name="Slide Number Placeholder 5"/>
          <p:cNvSpPr>
            <a:spLocks noGrp="1"/>
          </p:cNvSpPr>
          <p:nvPr>
            <p:ph type="sldNum" sz="quarter" idx="12"/>
          </p:nvPr>
        </p:nvSpPr>
        <p:spPr/>
        <p:txBody>
          <a:bodyPr/>
          <a:lstStyle/>
          <a:p>
            <a:pPr>
              <a:defRPr/>
            </a:pPr>
            <a:fld id="{32904BDD-46E6-4D85-A6BF-BC6C0A7141B2}" type="slidenum">
              <a:rPr lang="en-US"/>
              <a:pPr>
                <a:defRPr/>
              </a:pPr>
              <a:t>37</a:t>
            </a:fld>
            <a:endParaRPr lang="en-US" dirty="0"/>
          </a:p>
        </p:txBody>
      </p:sp>
      <p:sp>
        <p:nvSpPr>
          <p:cNvPr id="37889" name="Title 1"/>
          <p:cNvSpPr>
            <a:spLocks noGrp="1"/>
          </p:cNvSpPr>
          <p:nvPr>
            <p:ph type="title"/>
          </p:nvPr>
        </p:nvSpPr>
        <p:spPr/>
        <p:txBody>
          <a:bodyPr/>
          <a:lstStyle/>
          <a:p>
            <a:pPr eaLnBrk="1" hangingPunct="1"/>
            <a:r>
              <a:rPr lang="en-US" dirty="0"/>
              <a:t>Interviews</a:t>
            </a:r>
          </a:p>
        </p:txBody>
      </p:sp>
      <p:sp>
        <p:nvSpPr>
          <p:cNvPr id="7" name="Footer Placeholder 1"/>
          <p:cNvSpPr>
            <a:spLocks noGrp="1"/>
          </p:cNvSpPr>
          <p:nvPr>
            <p:ph type="ftr" sz="quarter" idx="3"/>
          </p:nvPr>
        </p:nvSpPr>
        <p:spPr>
          <a:xfrm>
            <a:off x="3888031" y="6407944"/>
            <a:ext cx="4759241" cy="365125"/>
          </a:xfrm>
          <a:prstGeom prst="rect">
            <a:avLst/>
          </a:prstGeom>
        </p:spPr>
        <p:txBody>
          <a:bodyPr/>
          <a:lstStyle>
            <a:lvl1pPr>
              <a:defRPr sz="1000">
                <a:latin typeface="Times New Roman" panose="02020603050405020304" pitchFamily="18" charset="0"/>
                <a:cs typeface="Times New Roman" panose="02020603050405020304" pitchFamily="18" charset="0"/>
              </a:defRPr>
            </a:lvl1pPr>
          </a:lstStyle>
          <a:p>
            <a:pPr>
              <a:defRPr/>
            </a:pPr>
            <a:r>
              <a:rPr lang="en-US" dirty="0"/>
              <a:t>Copyright ©2017 Cengage Learning. All Rights Reserved. May not be scanned, copied or duplicated, or posted to a publicly accessible website, in whole or in part.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68E4D351-78DE-4D60-A10B-300A7ECF43D5}" type="slidenum">
              <a:rPr lang="en-US"/>
              <a:pPr>
                <a:defRPr/>
              </a:pPr>
              <a:t>38</a:t>
            </a:fld>
            <a:endParaRPr lang="en-US" dirty="0"/>
          </a:p>
        </p:txBody>
      </p:sp>
      <p:sp>
        <p:nvSpPr>
          <p:cNvPr id="38913" name="Title 1"/>
          <p:cNvSpPr>
            <a:spLocks noGrp="1"/>
          </p:cNvSpPr>
          <p:nvPr>
            <p:ph type="title"/>
          </p:nvPr>
        </p:nvSpPr>
        <p:spPr/>
        <p:txBody>
          <a:bodyPr>
            <a:normAutofit/>
          </a:bodyPr>
          <a:lstStyle/>
          <a:p>
            <a:r>
              <a:rPr lang="en-US" dirty="0"/>
              <a:t>Interviews </a:t>
            </a:r>
            <a:r>
              <a:rPr lang="en-US" sz="1300" dirty="0"/>
              <a:t>(Cont. 1)</a:t>
            </a:r>
          </a:p>
        </p:txBody>
      </p:sp>
      <p:sp>
        <p:nvSpPr>
          <p:cNvPr id="8" name="Text Placeholder 2"/>
          <p:cNvSpPr>
            <a:spLocks noGrp="1"/>
          </p:cNvSpPr>
          <p:nvPr>
            <p:ph sz="half" idx="1"/>
          </p:nvPr>
        </p:nvSpPr>
        <p:spPr>
          <a:xfrm>
            <a:off x="457200" y="1481328"/>
            <a:ext cx="8458200" cy="4525963"/>
          </a:xfrm>
        </p:spPr>
        <p:txBody>
          <a:bodyPr>
            <a:noAutofit/>
          </a:bodyPr>
          <a:lstStyle/>
          <a:p>
            <a:r>
              <a:rPr lang="en-US" b="1" dirty="0"/>
              <a:t>Step 1 - Determine the People to Interview</a:t>
            </a:r>
          </a:p>
          <a:p>
            <a:pPr lvl="1"/>
            <a:r>
              <a:rPr lang="en-US" dirty="0"/>
              <a:t>Select the right people and ask the right questions</a:t>
            </a:r>
          </a:p>
          <a:p>
            <a:pPr lvl="2"/>
            <a:r>
              <a:rPr lang="en-US" dirty="0"/>
              <a:t>Consider candidates from both formal and </a:t>
            </a:r>
            <a:r>
              <a:rPr lang="en-US" b="1" dirty="0"/>
              <a:t>informal structures</a:t>
            </a:r>
          </a:p>
          <a:p>
            <a:pPr lvl="1"/>
            <a:r>
              <a:rPr lang="en-US" dirty="0"/>
              <a:t>Decide on group and/or individual interviews</a:t>
            </a:r>
          </a:p>
          <a:p>
            <a:r>
              <a:rPr lang="en-US" b="1" dirty="0"/>
              <a:t>Step 2 - Establish Objectives for the Interview</a:t>
            </a:r>
          </a:p>
          <a:p>
            <a:pPr lvl="1"/>
            <a:r>
              <a:rPr lang="en-US" dirty="0"/>
              <a:t>Determine the areas to be discussed</a:t>
            </a:r>
          </a:p>
          <a:p>
            <a:pPr lvl="1"/>
            <a:r>
              <a:rPr lang="en-US" dirty="0"/>
              <a:t>List the facts that need to be gathered</a:t>
            </a:r>
          </a:p>
          <a:p>
            <a:pPr lvl="1"/>
            <a:r>
              <a:rPr lang="en-US" dirty="0"/>
              <a:t>Objectives depend on the role of the person being interviewed</a:t>
            </a:r>
          </a:p>
        </p:txBody>
      </p:sp>
      <p:sp>
        <p:nvSpPr>
          <p:cNvPr id="2" name="Footer Placeholder 1"/>
          <p:cNvSpPr>
            <a:spLocks noGrp="1"/>
          </p:cNvSpPr>
          <p:nvPr>
            <p:ph type="ftr" sz="quarter" idx="3"/>
          </p:nvPr>
        </p:nvSpPr>
        <p:spPr/>
        <p:txBody>
          <a:bodyPr/>
          <a:lstStyle/>
          <a:p>
            <a:pPr>
              <a:defRPr/>
            </a:pPr>
            <a:r>
              <a:rPr lang="en-US"/>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32396639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68E4D351-78DE-4D60-A10B-300A7ECF43D5}" type="slidenum">
              <a:rPr lang="en-US"/>
              <a:pPr>
                <a:defRPr/>
              </a:pPr>
              <a:t>39</a:t>
            </a:fld>
            <a:endParaRPr lang="en-US" dirty="0"/>
          </a:p>
        </p:txBody>
      </p:sp>
      <p:sp>
        <p:nvSpPr>
          <p:cNvPr id="38913" name="Title 1"/>
          <p:cNvSpPr>
            <a:spLocks noGrp="1"/>
          </p:cNvSpPr>
          <p:nvPr>
            <p:ph type="title"/>
          </p:nvPr>
        </p:nvSpPr>
        <p:spPr/>
        <p:txBody>
          <a:bodyPr>
            <a:normAutofit/>
          </a:bodyPr>
          <a:lstStyle/>
          <a:p>
            <a:r>
              <a:rPr lang="en-US" dirty="0"/>
              <a:t>Interviews </a:t>
            </a:r>
            <a:r>
              <a:rPr lang="en-US" sz="1300" dirty="0"/>
              <a:t>(Cont. 2)</a:t>
            </a:r>
          </a:p>
        </p:txBody>
      </p:sp>
      <p:sp>
        <p:nvSpPr>
          <p:cNvPr id="8" name="Text Placeholder 2"/>
          <p:cNvSpPr>
            <a:spLocks noGrp="1"/>
          </p:cNvSpPr>
          <p:nvPr>
            <p:ph sz="half" idx="1"/>
          </p:nvPr>
        </p:nvSpPr>
        <p:spPr>
          <a:xfrm>
            <a:off x="457200" y="1481328"/>
            <a:ext cx="8458200" cy="4525963"/>
          </a:xfrm>
        </p:spPr>
        <p:txBody>
          <a:bodyPr>
            <a:noAutofit/>
          </a:bodyPr>
          <a:lstStyle/>
          <a:p>
            <a:r>
              <a:rPr lang="en-US" b="1" dirty="0"/>
              <a:t>Step 3 - Develop Interview Questions</a:t>
            </a:r>
          </a:p>
          <a:p>
            <a:pPr lvl="1">
              <a:buSzPct val="68000"/>
            </a:pPr>
            <a:r>
              <a:rPr lang="en-US" dirty="0"/>
              <a:t>Decide what to ask and how to phrase the question</a:t>
            </a:r>
          </a:p>
          <a:p>
            <a:pPr lvl="2">
              <a:buSzPct val="68000"/>
            </a:pPr>
            <a:r>
              <a:rPr lang="en-US" dirty="0"/>
              <a:t>Avoid </a:t>
            </a:r>
            <a:r>
              <a:rPr lang="en-US" b="1" dirty="0"/>
              <a:t>leading questions</a:t>
            </a:r>
          </a:p>
          <a:p>
            <a:pPr lvl="2">
              <a:buSzPct val="68000"/>
            </a:pPr>
            <a:r>
              <a:rPr lang="en-US" b="1" dirty="0"/>
              <a:t>Open ended questions </a:t>
            </a:r>
            <a:r>
              <a:rPr lang="en-US" dirty="0"/>
              <a:t>encourage spontaneous and unstructured responses</a:t>
            </a:r>
          </a:p>
          <a:p>
            <a:pPr lvl="2">
              <a:buSzPct val="68000"/>
            </a:pPr>
            <a:r>
              <a:rPr lang="en-US" b="1" dirty="0"/>
              <a:t>Close ended questions </a:t>
            </a:r>
            <a:r>
              <a:rPr lang="en-US" dirty="0"/>
              <a:t>limit the response</a:t>
            </a:r>
          </a:p>
          <a:p>
            <a:pPr lvl="3">
              <a:buSzPct val="68000"/>
            </a:pPr>
            <a:r>
              <a:rPr lang="en-US" sz="1800" dirty="0"/>
              <a:t>Used to verify facts</a:t>
            </a:r>
          </a:p>
          <a:p>
            <a:pPr lvl="2">
              <a:buSzPct val="68000"/>
            </a:pPr>
            <a:r>
              <a:rPr lang="en-US" b="1" dirty="0"/>
              <a:t>Range-of-response questions </a:t>
            </a:r>
            <a:r>
              <a:rPr lang="en-US" dirty="0"/>
              <a:t>limit the response</a:t>
            </a:r>
          </a:p>
          <a:p>
            <a:pPr lvl="3">
              <a:buSzPct val="68000"/>
            </a:pPr>
            <a:r>
              <a:rPr lang="en-US" sz="1800" dirty="0"/>
              <a:t>Use a numeric scale</a:t>
            </a:r>
          </a:p>
        </p:txBody>
      </p:sp>
      <p:sp>
        <p:nvSpPr>
          <p:cNvPr id="2" name="Footer Placeholder 1"/>
          <p:cNvSpPr>
            <a:spLocks noGrp="1"/>
          </p:cNvSpPr>
          <p:nvPr>
            <p:ph type="ftr" sz="quarter" idx="3"/>
          </p:nvPr>
        </p:nvSpPr>
        <p:spPr/>
        <p:txBody>
          <a:bodyPr/>
          <a:lstStyle/>
          <a:p>
            <a:pPr>
              <a:defRPr/>
            </a:pPr>
            <a:r>
              <a:rPr lang="en-US"/>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4227182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rtlCol="0">
            <a:noAutofit/>
          </a:bodyPr>
          <a:lstStyle/>
          <a:p>
            <a:r>
              <a:rPr lang="en-US" dirty="0"/>
              <a:t>Define total cost of ownership (TCO)</a:t>
            </a:r>
          </a:p>
          <a:p>
            <a:r>
              <a:rPr lang="en-US" dirty="0"/>
              <a:t>Conduct a successful interview</a:t>
            </a:r>
          </a:p>
          <a:p>
            <a:r>
              <a:rPr lang="en-US" dirty="0"/>
              <a:t>Develop effective documentation methods to use during systems development</a:t>
            </a:r>
          </a:p>
        </p:txBody>
      </p:sp>
      <p:sp>
        <p:nvSpPr>
          <p:cNvPr id="6" name="Slide Number Placeholder 5"/>
          <p:cNvSpPr>
            <a:spLocks noGrp="1"/>
          </p:cNvSpPr>
          <p:nvPr>
            <p:ph type="sldNum" sz="quarter" idx="12"/>
          </p:nvPr>
        </p:nvSpPr>
        <p:spPr/>
        <p:txBody>
          <a:bodyPr/>
          <a:lstStyle/>
          <a:p>
            <a:pPr>
              <a:defRPr/>
            </a:pPr>
            <a:fld id="{2A2E474D-0DD9-4CC9-898C-22F9D94C02B6}" type="slidenum">
              <a:rPr lang="en-US"/>
              <a:pPr>
                <a:defRPr/>
              </a:pPr>
              <a:t>4</a:t>
            </a:fld>
            <a:endParaRPr lang="en-US" dirty="0"/>
          </a:p>
        </p:txBody>
      </p:sp>
      <p:sp>
        <p:nvSpPr>
          <p:cNvPr id="17409" name="Title 1"/>
          <p:cNvSpPr>
            <a:spLocks noGrp="1"/>
          </p:cNvSpPr>
          <p:nvPr>
            <p:ph type="title"/>
          </p:nvPr>
        </p:nvSpPr>
        <p:spPr/>
        <p:txBody>
          <a:bodyPr/>
          <a:lstStyle/>
          <a:p>
            <a:pPr eaLnBrk="1" hangingPunct="1"/>
            <a:r>
              <a:rPr lang="en-US" dirty="0"/>
              <a:t>Chapter Objectives </a:t>
            </a:r>
            <a:r>
              <a:rPr lang="en-US" sz="1200" dirty="0"/>
              <a:t>(Cont. 2)</a:t>
            </a:r>
          </a:p>
        </p:txBody>
      </p:sp>
      <p:sp>
        <p:nvSpPr>
          <p:cNvPr id="2" name="Footer Placeholder 1"/>
          <p:cNvSpPr>
            <a:spLocks noGrp="1"/>
          </p:cNvSpPr>
          <p:nvPr>
            <p:ph type="ftr" sz="quarter" idx="3"/>
          </p:nvPr>
        </p:nvSpPr>
        <p:spPr/>
        <p:txBody>
          <a:bodyPr/>
          <a:lstStyle/>
          <a:p>
            <a:pPr>
              <a:defRPr/>
            </a:pPr>
            <a:r>
              <a:rPr lang="en-US"/>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26144292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68E4D351-78DE-4D60-A10B-300A7ECF43D5}" type="slidenum">
              <a:rPr lang="en-US"/>
              <a:pPr>
                <a:defRPr/>
              </a:pPr>
              <a:t>40</a:t>
            </a:fld>
            <a:endParaRPr lang="en-US" dirty="0"/>
          </a:p>
        </p:txBody>
      </p:sp>
      <p:sp>
        <p:nvSpPr>
          <p:cNvPr id="38913" name="Title 1"/>
          <p:cNvSpPr>
            <a:spLocks noGrp="1"/>
          </p:cNvSpPr>
          <p:nvPr>
            <p:ph type="title"/>
          </p:nvPr>
        </p:nvSpPr>
        <p:spPr/>
        <p:txBody>
          <a:bodyPr>
            <a:normAutofit/>
          </a:bodyPr>
          <a:lstStyle/>
          <a:p>
            <a:r>
              <a:rPr lang="en-US" dirty="0"/>
              <a:t>Interviews </a:t>
            </a:r>
            <a:r>
              <a:rPr lang="en-US" sz="1300" dirty="0"/>
              <a:t>(Cont. 3)</a:t>
            </a:r>
          </a:p>
        </p:txBody>
      </p:sp>
      <p:sp>
        <p:nvSpPr>
          <p:cNvPr id="8" name="Text Placeholder 2"/>
          <p:cNvSpPr>
            <a:spLocks noGrp="1"/>
          </p:cNvSpPr>
          <p:nvPr>
            <p:ph sz="half" idx="1"/>
          </p:nvPr>
        </p:nvSpPr>
        <p:spPr>
          <a:xfrm>
            <a:off x="457200" y="1481328"/>
            <a:ext cx="8458200" cy="4525963"/>
          </a:xfrm>
        </p:spPr>
        <p:txBody>
          <a:bodyPr>
            <a:normAutofit/>
          </a:bodyPr>
          <a:lstStyle/>
          <a:p>
            <a:r>
              <a:rPr lang="en-US" b="1" dirty="0"/>
              <a:t>Step 4 - Prepare for the Interview</a:t>
            </a:r>
          </a:p>
          <a:p>
            <a:pPr lvl="1"/>
            <a:r>
              <a:rPr lang="en-US" dirty="0"/>
              <a:t>Careful preparation is essential</a:t>
            </a:r>
          </a:p>
          <a:p>
            <a:pPr lvl="1"/>
            <a:r>
              <a:rPr lang="en-US" dirty="0"/>
              <a:t>Limit the interview to no more than one hour</a:t>
            </a:r>
          </a:p>
          <a:p>
            <a:pPr lvl="1"/>
            <a:r>
              <a:rPr lang="en-US" dirty="0"/>
              <a:t>Verify time, place, length, and topics via e-mail</a:t>
            </a:r>
          </a:p>
          <a:p>
            <a:pPr lvl="1"/>
            <a:r>
              <a:rPr lang="en-US" dirty="0"/>
              <a:t>If there are questions about documents, ask the interviewee to have samples available at the meeting</a:t>
            </a:r>
          </a:p>
        </p:txBody>
      </p:sp>
      <p:sp>
        <p:nvSpPr>
          <p:cNvPr id="2" name="Footer Placeholder 1"/>
          <p:cNvSpPr>
            <a:spLocks noGrp="1"/>
          </p:cNvSpPr>
          <p:nvPr>
            <p:ph type="ftr" sz="quarter" idx="3"/>
          </p:nvPr>
        </p:nvSpPr>
        <p:spPr/>
        <p:txBody>
          <a:bodyPr/>
          <a:lstStyle/>
          <a:p>
            <a:pPr>
              <a:defRPr/>
            </a:pPr>
            <a:r>
              <a:rPr lang="en-US"/>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30958014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68E4D351-78DE-4D60-A10B-300A7ECF43D5}" type="slidenum">
              <a:rPr lang="en-US"/>
              <a:pPr>
                <a:defRPr/>
              </a:pPr>
              <a:t>41</a:t>
            </a:fld>
            <a:endParaRPr lang="en-US" dirty="0"/>
          </a:p>
        </p:txBody>
      </p:sp>
      <p:sp>
        <p:nvSpPr>
          <p:cNvPr id="38913" name="Title 1"/>
          <p:cNvSpPr>
            <a:spLocks noGrp="1"/>
          </p:cNvSpPr>
          <p:nvPr>
            <p:ph type="title"/>
          </p:nvPr>
        </p:nvSpPr>
        <p:spPr/>
        <p:txBody>
          <a:bodyPr>
            <a:normAutofit/>
          </a:bodyPr>
          <a:lstStyle/>
          <a:p>
            <a:r>
              <a:rPr lang="en-US" dirty="0"/>
              <a:t>Interviews </a:t>
            </a:r>
            <a:r>
              <a:rPr lang="en-US" sz="1300" dirty="0"/>
              <a:t>(Cont. 4)</a:t>
            </a:r>
          </a:p>
        </p:txBody>
      </p:sp>
      <p:sp>
        <p:nvSpPr>
          <p:cNvPr id="7" name="Rectangle 6"/>
          <p:cNvSpPr/>
          <p:nvPr/>
        </p:nvSpPr>
        <p:spPr>
          <a:xfrm>
            <a:off x="1295400" y="5634577"/>
            <a:ext cx="5871420" cy="433587"/>
          </a:xfrm>
          <a:prstGeom prst="rect">
            <a:avLst/>
          </a:prstGeom>
        </p:spPr>
        <p:txBody>
          <a:bodyPr wrap="square">
            <a:spAutoFit/>
          </a:bodyPr>
          <a:lstStyle/>
          <a:p>
            <a:r>
              <a:rPr lang="en-US" sz="1400" b="1" dirty="0"/>
              <a:t>FIGURE 4-19  </a:t>
            </a:r>
            <a:r>
              <a:rPr lang="en-US" sz="1400" dirty="0"/>
              <a:t>Sample message to a department head about interviews.</a:t>
            </a:r>
          </a:p>
          <a:p>
            <a:r>
              <a:rPr lang="en-US" sz="800" dirty="0"/>
              <a:t>Source: 2015 Apple</a:t>
            </a:r>
          </a:p>
        </p:txBody>
      </p:sp>
      <p:pic>
        <p:nvPicPr>
          <p:cNvPr id="2" name="Picture 1" descr="This is a screenshot of a sample email. The task bar consists of 12 different icons. There are five rows below the task bar. The first row reads to: Denis Smith. The second row reads cc: Ed Morris, Grace Lewis, Kurt Wallanau. The third row reads bcc:. The fourth row reads subject: research project tracking system. The fifth row reads from: Scott Tilley – stilley@fit.edu.&#10;The content in the email reads:&#10;Denis, I am working on the new research project tracking system. I need to learn more about user requirements, and I would like to meet with several members of your staff to discuss the new system. Please let me know if the following schedule is OK:&#10;• Ed Morris, October 18 at 9.30 am&#10;• Grace Lewis, October 18 at 3.00 pm&#10;• Kurt Wallanau, October 22 at 1.00 pm&#10;I’ll let you know if I need to meet with any other people in your department, or if a follow-up meeting is needed. I plan to complete the systems analysis phase by the end of the month, and I’ll send you a copy of the system requirements document as soon as it’s available. If you have any questions, please let me know. Thanks!&#10;Regards, Scott Tilley&#10;" title="FIGURE 4-19  Sample message to a department head about interview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380" y="1260044"/>
            <a:ext cx="7717972" cy="4374533"/>
          </a:xfrm>
          <a:prstGeom prst="rect">
            <a:avLst/>
          </a:prstGeom>
        </p:spPr>
      </p:pic>
      <p:sp>
        <p:nvSpPr>
          <p:cNvPr id="3" name="Footer Placeholder 2"/>
          <p:cNvSpPr>
            <a:spLocks noGrp="1"/>
          </p:cNvSpPr>
          <p:nvPr>
            <p:ph type="ftr" sz="quarter" idx="3"/>
          </p:nvPr>
        </p:nvSpPr>
        <p:spPr/>
        <p:txBody>
          <a:bodyPr/>
          <a:lstStyle/>
          <a:p>
            <a:pPr>
              <a:defRPr/>
            </a:pPr>
            <a:r>
              <a:rPr lang="en-US"/>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19426822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68E4D351-78DE-4D60-A10B-300A7ECF43D5}" type="slidenum">
              <a:rPr lang="en-US"/>
              <a:pPr>
                <a:defRPr/>
              </a:pPr>
              <a:t>42</a:t>
            </a:fld>
            <a:endParaRPr lang="en-US" dirty="0"/>
          </a:p>
        </p:txBody>
      </p:sp>
      <p:sp>
        <p:nvSpPr>
          <p:cNvPr id="38913" name="Title 1"/>
          <p:cNvSpPr>
            <a:spLocks noGrp="1"/>
          </p:cNvSpPr>
          <p:nvPr>
            <p:ph type="title"/>
          </p:nvPr>
        </p:nvSpPr>
        <p:spPr/>
        <p:txBody>
          <a:bodyPr>
            <a:normAutofit/>
          </a:bodyPr>
          <a:lstStyle/>
          <a:p>
            <a:r>
              <a:rPr lang="en-US" dirty="0"/>
              <a:t>Interviews </a:t>
            </a:r>
            <a:r>
              <a:rPr lang="en-US" sz="1300" dirty="0"/>
              <a:t>(Cont. 5)</a:t>
            </a:r>
          </a:p>
        </p:txBody>
      </p:sp>
      <p:sp>
        <p:nvSpPr>
          <p:cNvPr id="7" name="Rectangle 6"/>
          <p:cNvSpPr/>
          <p:nvPr/>
        </p:nvSpPr>
        <p:spPr>
          <a:xfrm>
            <a:off x="2209800" y="5808743"/>
            <a:ext cx="4724400" cy="430887"/>
          </a:xfrm>
          <a:prstGeom prst="rect">
            <a:avLst/>
          </a:prstGeom>
        </p:spPr>
        <p:txBody>
          <a:bodyPr wrap="square">
            <a:spAutoFit/>
          </a:bodyPr>
          <a:lstStyle/>
          <a:p>
            <a:r>
              <a:rPr lang="en-US" sz="1400" b="1" dirty="0"/>
              <a:t>FIGURE 4-20 </a:t>
            </a:r>
            <a:r>
              <a:rPr lang="en-US" sz="1400" dirty="0"/>
              <a:t>Sample message to confirm an interview.</a:t>
            </a:r>
          </a:p>
          <a:p>
            <a:r>
              <a:rPr lang="en-US" sz="800" dirty="0"/>
              <a:t>Source: 2015 Apple</a:t>
            </a:r>
          </a:p>
        </p:txBody>
      </p:sp>
      <p:pic>
        <p:nvPicPr>
          <p:cNvPr id="2" name="Picture 1" descr="This is a screenshot of a sample email. The task bar consists of 12 different icons. There are five rows below the task bar. The first row reads to: Grace Lewis. The second row reads cc:. The third row reads bcc:. The fourth row reads subject: interview. The fifth row reads from: Scott Tilley – stilley@fit.edu.&#10;The content in the email reads:&#10;Grace, this note confirms my interview with you in your office at 3.00 pm on October 18. I’m working on the new research project tracking system and I would appreciate your help. I want to learn more about how research projects are tracked now, and what the requirements are for the new system. &#10;Here are some specific topics I would like to discuss:&#10;• Will the new system being implemented apply at all institutional locations?&#10;• Do you want the new system to become operational at the end of this year?&#10;• What security access provisions are required in the new system?&#10;• Who will participate in the requirements elicitation meetings?&#10;• How often do you anticipate changes in research project topics?&#10;If you have any written procedures or forms that document the current system, please have copies available so I can review them when we meet. Thanks for your cooperation.&#10;Regards, Scott Tilley&#10;&#10;" title="FIGURE 4-20  Sample message to confirm an interview"/>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00" y="1219200"/>
            <a:ext cx="7543800" cy="4589543"/>
          </a:xfrm>
          <a:prstGeom prst="rect">
            <a:avLst/>
          </a:prstGeom>
        </p:spPr>
      </p:pic>
      <p:sp>
        <p:nvSpPr>
          <p:cNvPr id="3" name="Footer Placeholder 2"/>
          <p:cNvSpPr>
            <a:spLocks noGrp="1"/>
          </p:cNvSpPr>
          <p:nvPr>
            <p:ph type="ftr" sz="quarter" idx="3"/>
          </p:nvPr>
        </p:nvSpPr>
        <p:spPr/>
        <p:txBody>
          <a:bodyPr/>
          <a:lstStyle/>
          <a:p>
            <a:pPr>
              <a:defRPr/>
            </a:pPr>
            <a:r>
              <a:rPr lang="en-US"/>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32224166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68E4D351-78DE-4D60-A10B-300A7ECF43D5}" type="slidenum">
              <a:rPr lang="en-US"/>
              <a:pPr>
                <a:defRPr/>
              </a:pPr>
              <a:t>43</a:t>
            </a:fld>
            <a:endParaRPr lang="en-US" dirty="0"/>
          </a:p>
        </p:txBody>
      </p:sp>
      <p:sp>
        <p:nvSpPr>
          <p:cNvPr id="38913" name="Title 1"/>
          <p:cNvSpPr>
            <a:spLocks noGrp="1"/>
          </p:cNvSpPr>
          <p:nvPr>
            <p:ph type="title"/>
          </p:nvPr>
        </p:nvSpPr>
        <p:spPr/>
        <p:txBody>
          <a:bodyPr>
            <a:normAutofit/>
          </a:bodyPr>
          <a:lstStyle/>
          <a:p>
            <a:r>
              <a:rPr lang="en-US" dirty="0"/>
              <a:t>Interviews </a:t>
            </a:r>
            <a:r>
              <a:rPr lang="en-US" sz="1300" dirty="0"/>
              <a:t>(Cont. 6)</a:t>
            </a:r>
          </a:p>
        </p:txBody>
      </p:sp>
      <p:sp>
        <p:nvSpPr>
          <p:cNvPr id="8" name="Text Placeholder 2"/>
          <p:cNvSpPr>
            <a:spLocks noGrp="1"/>
          </p:cNvSpPr>
          <p:nvPr>
            <p:ph sz="half" idx="1"/>
          </p:nvPr>
        </p:nvSpPr>
        <p:spPr>
          <a:xfrm>
            <a:off x="457200" y="1481328"/>
            <a:ext cx="8458200" cy="4525963"/>
          </a:xfrm>
        </p:spPr>
        <p:txBody>
          <a:bodyPr>
            <a:noAutofit/>
          </a:bodyPr>
          <a:lstStyle/>
          <a:p>
            <a:r>
              <a:rPr lang="en-US" b="1" dirty="0"/>
              <a:t>Step 5 - Conduct the Interview</a:t>
            </a:r>
          </a:p>
          <a:p>
            <a:pPr lvl="1"/>
            <a:r>
              <a:rPr lang="en-US" dirty="0"/>
              <a:t>Develop a specific plan for the meeting</a:t>
            </a:r>
          </a:p>
          <a:p>
            <a:pPr lvl="1"/>
            <a:r>
              <a:rPr lang="en-US" dirty="0"/>
              <a:t>Begin by introducing yourself, describing the project, and explaining your interview objectives</a:t>
            </a:r>
          </a:p>
          <a:p>
            <a:pPr lvl="1"/>
            <a:r>
              <a:rPr lang="en-US" dirty="0"/>
              <a:t>Practice </a:t>
            </a:r>
            <a:r>
              <a:rPr lang="en-US" b="1" dirty="0"/>
              <a:t>engaged listening</a:t>
            </a:r>
          </a:p>
          <a:p>
            <a:pPr lvl="1"/>
            <a:r>
              <a:rPr lang="en-US" dirty="0"/>
              <a:t>Allow the person enough time to think about the question and arrive at an answer</a:t>
            </a:r>
          </a:p>
          <a:p>
            <a:pPr lvl="1"/>
            <a:r>
              <a:rPr lang="en-US" dirty="0"/>
              <a:t>After an interview, summarize the session and seek a confirmation</a:t>
            </a:r>
          </a:p>
        </p:txBody>
      </p:sp>
      <p:sp>
        <p:nvSpPr>
          <p:cNvPr id="2" name="Footer Placeholder 1"/>
          <p:cNvSpPr>
            <a:spLocks noGrp="1"/>
          </p:cNvSpPr>
          <p:nvPr>
            <p:ph type="ftr" sz="quarter" idx="3"/>
          </p:nvPr>
        </p:nvSpPr>
        <p:spPr/>
        <p:txBody>
          <a:bodyPr/>
          <a:lstStyle/>
          <a:p>
            <a:pPr>
              <a:defRPr/>
            </a:pPr>
            <a:r>
              <a:rPr lang="en-US"/>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41417331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68E4D351-78DE-4D60-A10B-300A7ECF43D5}" type="slidenum">
              <a:rPr lang="en-US"/>
              <a:pPr>
                <a:defRPr/>
              </a:pPr>
              <a:t>44</a:t>
            </a:fld>
            <a:endParaRPr lang="en-US" dirty="0"/>
          </a:p>
        </p:txBody>
      </p:sp>
      <p:sp>
        <p:nvSpPr>
          <p:cNvPr id="38913" name="Title 1"/>
          <p:cNvSpPr>
            <a:spLocks noGrp="1"/>
          </p:cNvSpPr>
          <p:nvPr>
            <p:ph type="title"/>
          </p:nvPr>
        </p:nvSpPr>
        <p:spPr/>
        <p:txBody>
          <a:bodyPr>
            <a:normAutofit/>
          </a:bodyPr>
          <a:lstStyle/>
          <a:p>
            <a:r>
              <a:rPr lang="en-US" dirty="0"/>
              <a:t>Interviews </a:t>
            </a:r>
            <a:r>
              <a:rPr lang="en-US" sz="1300" dirty="0"/>
              <a:t>(Cont. 7)</a:t>
            </a:r>
          </a:p>
        </p:txBody>
      </p:sp>
      <p:sp>
        <p:nvSpPr>
          <p:cNvPr id="8" name="Text Placeholder 2"/>
          <p:cNvSpPr>
            <a:spLocks noGrp="1"/>
          </p:cNvSpPr>
          <p:nvPr>
            <p:ph sz="half" idx="1"/>
          </p:nvPr>
        </p:nvSpPr>
        <p:spPr>
          <a:xfrm>
            <a:off x="457200" y="1481328"/>
            <a:ext cx="8458200" cy="4525963"/>
          </a:xfrm>
        </p:spPr>
        <p:txBody>
          <a:bodyPr>
            <a:normAutofit/>
          </a:bodyPr>
          <a:lstStyle/>
          <a:p>
            <a:r>
              <a:rPr lang="en-US" b="1" dirty="0"/>
              <a:t>Step 6 - Document the Interview</a:t>
            </a:r>
          </a:p>
          <a:p>
            <a:pPr lvl="1">
              <a:defRPr/>
            </a:pPr>
            <a:r>
              <a:rPr lang="en-US" dirty="0"/>
              <a:t>Note taking should be kept to a minimum</a:t>
            </a:r>
          </a:p>
          <a:p>
            <a:pPr lvl="1">
              <a:defRPr/>
            </a:pPr>
            <a:r>
              <a:rPr lang="en-US" dirty="0"/>
              <a:t>After conducting the interview:</a:t>
            </a:r>
          </a:p>
          <a:p>
            <a:pPr lvl="2">
              <a:defRPr/>
            </a:pPr>
            <a:r>
              <a:rPr lang="en-US" dirty="0"/>
              <a:t>Record the information quickly</a:t>
            </a:r>
          </a:p>
          <a:p>
            <a:pPr lvl="2">
              <a:defRPr/>
            </a:pPr>
            <a:r>
              <a:rPr lang="en-US" dirty="0"/>
              <a:t>Send memo to the interviewee expressing your appreciation</a:t>
            </a:r>
          </a:p>
          <a:p>
            <a:pPr lvl="3">
              <a:defRPr/>
            </a:pPr>
            <a:r>
              <a:rPr lang="en-US" dirty="0"/>
              <a:t>Note the date, time, location, purpose of the interview, and the main points you discussed so the interviewee has a written summary and can offer additions or corrections</a:t>
            </a:r>
          </a:p>
          <a:p>
            <a:r>
              <a:rPr lang="en-US" b="1" dirty="0"/>
              <a:t>Step 7 - Evaluate the Interview</a:t>
            </a:r>
          </a:p>
          <a:p>
            <a:pPr lvl="1"/>
            <a:r>
              <a:rPr lang="en-US" dirty="0"/>
              <a:t>In addition to recording the facts obtained in an interview, try to identify any possible biases</a:t>
            </a:r>
          </a:p>
          <a:p>
            <a:pPr>
              <a:defRPr/>
            </a:pPr>
            <a:endParaRPr lang="en-US" dirty="0"/>
          </a:p>
        </p:txBody>
      </p:sp>
      <p:sp>
        <p:nvSpPr>
          <p:cNvPr id="2" name="Footer Placeholder 1"/>
          <p:cNvSpPr>
            <a:spLocks noGrp="1"/>
          </p:cNvSpPr>
          <p:nvPr>
            <p:ph type="ftr" sz="quarter" idx="3"/>
          </p:nvPr>
        </p:nvSpPr>
        <p:spPr/>
        <p:txBody>
          <a:bodyPr/>
          <a:lstStyle/>
          <a:p>
            <a:pPr>
              <a:defRPr/>
            </a:pPr>
            <a:r>
              <a:rPr lang="en-US"/>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38274547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68E4D351-78DE-4D60-A10B-300A7ECF43D5}" type="slidenum">
              <a:rPr lang="en-US"/>
              <a:pPr>
                <a:defRPr/>
              </a:pPr>
              <a:t>45</a:t>
            </a:fld>
            <a:endParaRPr lang="en-US" dirty="0"/>
          </a:p>
        </p:txBody>
      </p:sp>
      <p:sp>
        <p:nvSpPr>
          <p:cNvPr id="38913" name="Title 1"/>
          <p:cNvSpPr>
            <a:spLocks noGrp="1"/>
          </p:cNvSpPr>
          <p:nvPr>
            <p:ph type="title"/>
          </p:nvPr>
        </p:nvSpPr>
        <p:spPr/>
        <p:txBody>
          <a:bodyPr>
            <a:normAutofit/>
          </a:bodyPr>
          <a:lstStyle/>
          <a:p>
            <a:r>
              <a:rPr lang="en-US" dirty="0"/>
              <a:t>Interviews </a:t>
            </a:r>
            <a:r>
              <a:rPr lang="en-US" sz="1300" dirty="0"/>
              <a:t>(Cont. 8)</a:t>
            </a:r>
          </a:p>
        </p:txBody>
      </p:sp>
      <p:sp>
        <p:nvSpPr>
          <p:cNvPr id="8" name="Text Placeholder 2"/>
          <p:cNvSpPr>
            <a:spLocks noGrp="1"/>
          </p:cNvSpPr>
          <p:nvPr>
            <p:ph sz="half" idx="1"/>
          </p:nvPr>
        </p:nvSpPr>
        <p:spPr>
          <a:xfrm>
            <a:off x="457200" y="1481328"/>
            <a:ext cx="8458200" cy="4525963"/>
          </a:xfrm>
        </p:spPr>
        <p:txBody>
          <a:bodyPr>
            <a:normAutofit/>
          </a:bodyPr>
          <a:lstStyle/>
          <a:p>
            <a:r>
              <a:rPr lang="en-US" b="1" dirty="0"/>
              <a:t>Unsuccessful Interviews</a:t>
            </a:r>
          </a:p>
          <a:p>
            <a:pPr lvl="1"/>
            <a:r>
              <a:rPr lang="en-US" dirty="0"/>
              <a:t>No matter how well you prepare for interviews, some are not successful</a:t>
            </a:r>
          </a:p>
          <a:p>
            <a:pPr lvl="1"/>
            <a:r>
              <a:rPr lang="en-US" sz="2400" dirty="0"/>
              <a:t>Misunderstanding or personality conflict could affect the interview negatively, or the interviewee might be afraid that the new system will eliminate or change his or her job</a:t>
            </a:r>
            <a:endParaRPr lang="en-US" dirty="0"/>
          </a:p>
          <a:p>
            <a:pPr lvl="1"/>
            <a:endParaRPr lang="en-US" dirty="0"/>
          </a:p>
        </p:txBody>
      </p:sp>
      <p:sp>
        <p:nvSpPr>
          <p:cNvPr id="2" name="Footer Placeholder 1"/>
          <p:cNvSpPr>
            <a:spLocks noGrp="1"/>
          </p:cNvSpPr>
          <p:nvPr>
            <p:ph type="ftr" sz="quarter" idx="3"/>
          </p:nvPr>
        </p:nvSpPr>
        <p:spPr/>
        <p:txBody>
          <a:bodyPr/>
          <a:lstStyle/>
          <a:p>
            <a:pPr>
              <a:defRPr/>
            </a:pPr>
            <a:r>
              <a:rPr lang="en-US"/>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15597945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Placeholder 2"/>
          <p:cNvSpPr>
            <a:spLocks noGrp="1"/>
          </p:cNvSpPr>
          <p:nvPr>
            <p:ph sz="half" idx="1"/>
          </p:nvPr>
        </p:nvSpPr>
        <p:spPr>
          <a:xfrm>
            <a:off x="457200" y="1481328"/>
            <a:ext cx="8305800" cy="4525963"/>
          </a:xfrm>
        </p:spPr>
        <p:txBody>
          <a:bodyPr>
            <a:noAutofit/>
          </a:bodyPr>
          <a:lstStyle/>
          <a:p>
            <a:pPr>
              <a:defRPr/>
            </a:pPr>
            <a:r>
              <a:rPr lang="en-US" sz="2700" b="1" dirty="0"/>
              <a:t>Document Review</a:t>
            </a:r>
          </a:p>
          <a:p>
            <a:pPr lvl="1">
              <a:defRPr/>
            </a:pPr>
            <a:r>
              <a:rPr lang="en-US" sz="2300" dirty="0"/>
              <a:t>Review of baseline documentation</a:t>
            </a:r>
          </a:p>
          <a:p>
            <a:pPr lvl="1">
              <a:defRPr/>
            </a:pPr>
            <a:r>
              <a:rPr lang="en-US" sz="2300" dirty="0"/>
              <a:t>Helps an analyst understand how the current system is supposed to work</a:t>
            </a:r>
          </a:p>
          <a:p>
            <a:pPr>
              <a:defRPr/>
            </a:pPr>
            <a:r>
              <a:rPr lang="en-US" sz="2700" b="1" dirty="0"/>
              <a:t>Observation </a:t>
            </a:r>
          </a:p>
          <a:p>
            <a:pPr lvl="1">
              <a:defRPr/>
            </a:pPr>
            <a:r>
              <a:rPr lang="en-US" sz="2300" dirty="0"/>
              <a:t>Provides additional 				  perspective and a better 		       understanding of the system 		   procedures </a:t>
            </a:r>
          </a:p>
          <a:p>
            <a:pPr lvl="1">
              <a:defRPr/>
            </a:pPr>
            <a:r>
              <a:rPr lang="en-US" sz="2300" dirty="0"/>
              <a:t>Should be planned in 			       advance</a:t>
            </a:r>
          </a:p>
        </p:txBody>
      </p:sp>
      <p:sp>
        <p:nvSpPr>
          <p:cNvPr id="6" name="Slide Number Placeholder 5"/>
          <p:cNvSpPr>
            <a:spLocks noGrp="1"/>
          </p:cNvSpPr>
          <p:nvPr>
            <p:ph type="sldNum" sz="quarter" idx="12"/>
          </p:nvPr>
        </p:nvSpPr>
        <p:spPr/>
        <p:txBody>
          <a:bodyPr/>
          <a:lstStyle/>
          <a:p>
            <a:pPr>
              <a:defRPr/>
            </a:pPr>
            <a:fld id="{9B42CFBA-F963-45CC-AE7A-AFD9B1BFFADB}" type="slidenum">
              <a:rPr lang="en-US"/>
              <a:pPr>
                <a:defRPr/>
              </a:pPr>
              <a:t>46</a:t>
            </a:fld>
            <a:endParaRPr lang="en-US" dirty="0"/>
          </a:p>
        </p:txBody>
      </p:sp>
      <p:sp>
        <p:nvSpPr>
          <p:cNvPr id="2" name="Title 1"/>
          <p:cNvSpPr>
            <a:spLocks noGrp="1"/>
          </p:cNvSpPr>
          <p:nvPr>
            <p:ph type="title"/>
          </p:nvPr>
        </p:nvSpPr>
        <p:spPr/>
        <p:txBody>
          <a:bodyPr rtlCol="0">
            <a:normAutofit/>
          </a:bodyPr>
          <a:lstStyle/>
          <a:p>
            <a:pPr>
              <a:defRPr/>
            </a:pPr>
            <a:r>
              <a:rPr lang="en-US" dirty="0"/>
              <a:t>Other Fact-Finding Techniques</a:t>
            </a:r>
          </a:p>
        </p:txBody>
      </p:sp>
      <p:pic>
        <p:nvPicPr>
          <p:cNvPr id="3" name="Picture 2" descr="This is an image of people in an office space. Multiple cubicles and cabins can be seen in the image. Some people seem to be engaged in discussions while the others are seen working at their respective cubicles." title="Figure 4-21 The Hawthorne study suggested that worker productivity improves during observation. Always consider the Hawthorne Effect when observing the operation of an existing system"/>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8969" y="2857492"/>
            <a:ext cx="3750945" cy="2514600"/>
          </a:xfrm>
          <a:prstGeom prst="rect">
            <a:avLst/>
          </a:prstGeom>
        </p:spPr>
      </p:pic>
      <p:sp>
        <p:nvSpPr>
          <p:cNvPr id="4" name="TextBox 3"/>
          <p:cNvSpPr txBox="1"/>
          <p:nvPr/>
        </p:nvSpPr>
        <p:spPr>
          <a:xfrm>
            <a:off x="4648200" y="5372091"/>
            <a:ext cx="4495800" cy="954107"/>
          </a:xfrm>
          <a:prstGeom prst="rect">
            <a:avLst/>
          </a:prstGeom>
          <a:noFill/>
        </p:spPr>
        <p:txBody>
          <a:bodyPr wrap="square" rtlCol="0">
            <a:spAutoFit/>
          </a:bodyPr>
          <a:lstStyle/>
          <a:p>
            <a:r>
              <a:rPr lang="en-US" sz="1200" b="1" dirty="0"/>
              <a:t>Figure 4-21 </a:t>
            </a:r>
            <a:r>
              <a:rPr lang="en-US" sz="1200" dirty="0"/>
              <a:t>The Hawthorne study suggested that worker productivity improves during observation. Always consider the Hawthorne Effect when observing the operation of an existing system.</a:t>
            </a:r>
          </a:p>
          <a:p>
            <a:r>
              <a:rPr lang="en-US" sz="800" dirty="0"/>
              <a:t>Monkey Business Images/Shutterstock.com</a:t>
            </a:r>
          </a:p>
        </p:txBody>
      </p:sp>
      <p:sp>
        <p:nvSpPr>
          <p:cNvPr id="8" name="Footer Placeholder 1"/>
          <p:cNvSpPr>
            <a:spLocks noGrp="1"/>
          </p:cNvSpPr>
          <p:nvPr>
            <p:ph type="ftr" sz="quarter" idx="3"/>
          </p:nvPr>
        </p:nvSpPr>
        <p:spPr>
          <a:xfrm>
            <a:off x="3888031" y="6407944"/>
            <a:ext cx="4759241" cy="365125"/>
          </a:xfrm>
          <a:prstGeom prst="rect">
            <a:avLst/>
          </a:prstGeom>
        </p:spPr>
        <p:txBody>
          <a:bodyPr/>
          <a:lstStyle>
            <a:lvl1pPr>
              <a:defRPr sz="1000">
                <a:latin typeface="Times New Roman" panose="02020603050405020304" pitchFamily="18" charset="0"/>
                <a:cs typeface="Times New Roman" panose="02020603050405020304" pitchFamily="18" charset="0"/>
              </a:defRPr>
            </a:lvl1pPr>
          </a:lstStyle>
          <a:p>
            <a:pPr>
              <a:defRPr/>
            </a:pPr>
            <a:r>
              <a:rPr lang="en-US" dirty="0"/>
              <a:t>Copyright ©2017 Cengage Learning. All Rights Reserved. May not be scanned, copied or duplicated, or posted to a publicly accessible website, in whole or in part.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b="1" dirty="0"/>
              <a:t>Questionnaires and Surveys</a:t>
            </a:r>
          </a:p>
          <a:p>
            <a:pPr lvl="1"/>
            <a:r>
              <a:rPr lang="en-US" dirty="0"/>
              <a:t>Make sure that the questions collect the right data in a form that can be used to further the fact finding effort</a:t>
            </a:r>
          </a:p>
          <a:p>
            <a:pPr lvl="1"/>
            <a:r>
              <a:rPr lang="en-US" dirty="0"/>
              <a:t>Can be traditional forms, fill-in forms, or forms from online survey websites</a:t>
            </a:r>
          </a:p>
          <a:p>
            <a:pPr lvl="2"/>
            <a:r>
              <a:rPr lang="en-US" b="1" dirty="0"/>
              <a:t>Fill-in form</a:t>
            </a:r>
            <a:r>
              <a:rPr lang="en-US" dirty="0"/>
              <a:t>: Template used to collect data on the Internet or a company intranet</a:t>
            </a:r>
            <a:endParaRPr lang="en-US" sz="1800" dirty="0"/>
          </a:p>
        </p:txBody>
      </p:sp>
      <p:sp>
        <p:nvSpPr>
          <p:cNvPr id="6" name="Slide Number Placeholder 5"/>
          <p:cNvSpPr>
            <a:spLocks noGrp="1"/>
          </p:cNvSpPr>
          <p:nvPr>
            <p:ph type="sldNum" sz="quarter" idx="12"/>
          </p:nvPr>
        </p:nvSpPr>
        <p:spPr/>
        <p:txBody>
          <a:bodyPr/>
          <a:lstStyle/>
          <a:p>
            <a:pPr>
              <a:defRPr/>
            </a:pPr>
            <a:fld id="{B200C6F1-1133-4064-B49D-F5A5DDED845D}" type="slidenum">
              <a:rPr lang="en-US"/>
              <a:pPr>
                <a:defRPr/>
              </a:pPr>
              <a:t>47</a:t>
            </a:fld>
            <a:endParaRPr lang="en-US" dirty="0"/>
          </a:p>
        </p:txBody>
      </p:sp>
      <p:sp>
        <p:nvSpPr>
          <p:cNvPr id="39937" name="Title 1"/>
          <p:cNvSpPr>
            <a:spLocks noGrp="1"/>
          </p:cNvSpPr>
          <p:nvPr>
            <p:ph type="title"/>
          </p:nvPr>
        </p:nvSpPr>
        <p:spPr/>
        <p:txBody>
          <a:bodyPr>
            <a:normAutofit/>
          </a:bodyPr>
          <a:lstStyle/>
          <a:p>
            <a:r>
              <a:rPr lang="en-US" dirty="0"/>
              <a:t>Other Fact-Finding Techniques </a:t>
            </a:r>
            <a:r>
              <a:rPr lang="en-US" sz="1300" dirty="0"/>
              <a:t>(Cont. 1)</a:t>
            </a:r>
            <a:endParaRPr lang="en-US" dirty="0"/>
          </a:p>
        </p:txBody>
      </p:sp>
      <p:sp>
        <p:nvSpPr>
          <p:cNvPr id="4" name="Footer Placeholder 3"/>
          <p:cNvSpPr>
            <a:spLocks noGrp="1"/>
          </p:cNvSpPr>
          <p:nvPr>
            <p:ph type="ftr" sz="quarter" idx="3"/>
          </p:nvPr>
        </p:nvSpPr>
        <p:spPr/>
        <p:txBody>
          <a:bodyPr/>
          <a:lstStyle/>
          <a:p>
            <a:pPr>
              <a:defRPr/>
            </a:pPr>
            <a:r>
              <a:rPr lang="en-US"/>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32870294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lvl="1"/>
            <a:r>
              <a:rPr lang="en-US" sz="2300" dirty="0"/>
              <a:t>Suggestions for designing a questionnaire</a:t>
            </a:r>
          </a:p>
          <a:p>
            <a:pPr lvl="2"/>
            <a:r>
              <a:rPr lang="en-US" sz="2100" dirty="0"/>
              <a:t>Keep the questionnaire brief and user-friendly</a:t>
            </a:r>
          </a:p>
          <a:p>
            <a:pPr lvl="2"/>
            <a:r>
              <a:rPr lang="en-US" sz="2100" dirty="0"/>
              <a:t>Provide clear instructions </a:t>
            </a:r>
          </a:p>
          <a:p>
            <a:pPr lvl="2"/>
            <a:r>
              <a:rPr lang="en-US" sz="2100" dirty="0"/>
              <a:t>Arrange the questions in a logical order</a:t>
            </a:r>
          </a:p>
          <a:p>
            <a:pPr lvl="2"/>
            <a:r>
              <a:rPr lang="en-US" sz="2100" dirty="0"/>
              <a:t>Phrase questions to avoid misunderstandings</a:t>
            </a:r>
          </a:p>
          <a:p>
            <a:pPr lvl="2"/>
            <a:r>
              <a:rPr lang="en-US" sz="2100" dirty="0"/>
              <a:t>Try not to lead the response </a:t>
            </a:r>
          </a:p>
          <a:p>
            <a:pPr lvl="2"/>
            <a:r>
              <a:rPr lang="en-US" sz="2100" dirty="0"/>
              <a:t>Limit the use of open-ended questions that are difficult to tabulate</a:t>
            </a:r>
          </a:p>
          <a:p>
            <a:pPr lvl="2"/>
            <a:r>
              <a:rPr lang="en-US" sz="2100" dirty="0"/>
              <a:t>Limit the use of questions that can raise concerns about job security or other negative issues</a:t>
            </a:r>
          </a:p>
          <a:p>
            <a:pPr lvl="2"/>
            <a:r>
              <a:rPr lang="en-US" sz="2100" dirty="0"/>
              <a:t>Include a section for general comments</a:t>
            </a:r>
          </a:p>
          <a:p>
            <a:pPr lvl="2"/>
            <a:r>
              <a:rPr lang="en-US" sz="2100" dirty="0"/>
              <a:t>Test the questionnaire on a small test group before finalizing it and distributing to a large group</a:t>
            </a:r>
          </a:p>
        </p:txBody>
      </p:sp>
      <p:sp>
        <p:nvSpPr>
          <p:cNvPr id="6" name="Slide Number Placeholder 5"/>
          <p:cNvSpPr>
            <a:spLocks noGrp="1"/>
          </p:cNvSpPr>
          <p:nvPr>
            <p:ph type="sldNum" sz="quarter" idx="12"/>
          </p:nvPr>
        </p:nvSpPr>
        <p:spPr/>
        <p:txBody>
          <a:bodyPr/>
          <a:lstStyle/>
          <a:p>
            <a:pPr>
              <a:defRPr/>
            </a:pPr>
            <a:fld id="{B200C6F1-1133-4064-B49D-F5A5DDED845D}" type="slidenum">
              <a:rPr lang="en-US"/>
              <a:pPr>
                <a:defRPr/>
              </a:pPr>
              <a:t>48</a:t>
            </a:fld>
            <a:endParaRPr lang="en-US" dirty="0"/>
          </a:p>
        </p:txBody>
      </p:sp>
      <p:sp>
        <p:nvSpPr>
          <p:cNvPr id="39937" name="Title 1"/>
          <p:cNvSpPr>
            <a:spLocks noGrp="1"/>
          </p:cNvSpPr>
          <p:nvPr>
            <p:ph type="title"/>
          </p:nvPr>
        </p:nvSpPr>
        <p:spPr/>
        <p:txBody>
          <a:bodyPr/>
          <a:lstStyle/>
          <a:p>
            <a:r>
              <a:rPr lang="en-US" dirty="0"/>
              <a:t>Other Fact-Finding Techniques </a:t>
            </a:r>
            <a:r>
              <a:rPr lang="en-US" sz="1300" dirty="0"/>
              <a:t>(Cont. 2)</a:t>
            </a:r>
            <a:endParaRPr lang="en-US" dirty="0"/>
          </a:p>
        </p:txBody>
      </p:sp>
      <p:sp>
        <p:nvSpPr>
          <p:cNvPr id="3" name="Footer Placeholder 2"/>
          <p:cNvSpPr>
            <a:spLocks noGrp="1"/>
          </p:cNvSpPr>
          <p:nvPr>
            <p:ph type="ftr" sz="quarter" idx="3"/>
          </p:nvPr>
        </p:nvSpPr>
        <p:spPr/>
        <p:txBody>
          <a:bodyPr/>
          <a:lstStyle/>
          <a:p>
            <a:pPr>
              <a:defRPr/>
            </a:pPr>
            <a:r>
              <a:rPr lang="en-US"/>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32291934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This is a screenshot of an online questionnaire. The questionnaire is titled purchase request questionnaire, followed by a description about the questionnaire.&#10;The first section is labeled your observations and consists of five questions.&#10;The second section is labeled your suggestions and consists of two questions.&#10;There is an icon labeled submit at the bottom of the questionnaire.&#10;" title="FIGURE 4-22 Online version of a sample questionnaire. Does it follow the suggested guidelines?"/>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73476" y="1335994"/>
            <a:ext cx="3079924" cy="5022963"/>
          </a:xfrm>
        </p:spPr>
      </p:pic>
      <p:sp>
        <p:nvSpPr>
          <p:cNvPr id="3" name="Slide Number Placeholder 2"/>
          <p:cNvSpPr>
            <a:spLocks noGrp="1"/>
          </p:cNvSpPr>
          <p:nvPr>
            <p:ph type="sldNum" sz="quarter" idx="12"/>
          </p:nvPr>
        </p:nvSpPr>
        <p:spPr/>
        <p:txBody>
          <a:bodyPr/>
          <a:lstStyle/>
          <a:p>
            <a:pPr>
              <a:defRPr/>
            </a:pPr>
            <a:fld id="{EB9CF567-92F2-4868-AE5F-6064AF3DA266}" type="slidenum">
              <a:rPr lang="en-US" smtClean="0"/>
              <a:pPr>
                <a:defRPr/>
              </a:pPr>
              <a:t>49</a:t>
            </a:fld>
            <a:endParaRPr lang="en-US" dirty="0"/>
          </a:p>
        </p:txBody>
      </p:sp>
      <p:sp>
        <p:nvSpPr>
          <p:cNvPr id="4" name="Title 3"/>
          <p:cNvSpPr>
            <a:spLocks noGrp="1"/>
          </p:cNvSpPr>
          <p:nvPr>
            <p:ph type="title"/>
          </p:nvPr>
        </p:nvSpPr>
        <p:spPr/>
        <p:txBody>
          <a:bodyPr/>
          <a:lstStyle/>
          <a:p>
            <a:r>
              <a:rPr lang="en-US" dirty="0"/>
              <a:t>Other Fact-Finding Techniques </a:t>
            </a:r>
            <a:r>
              <a:rPr lang="en-US" sz="1300" dirty="0"/>
              <a:t>(Cont. 3)</a:t>
            </a:r>
            <a:endParaRPr lang="en-US" dirty="0"/>
          </a:p>
        </p:txBody>
      </p:sp>
      <p:sp>
        <p:nvSpPr>
          <p:cNvPr id="5" name="Rectangle 4"/>
          <p:cNvSpPr/>
          <p:nvPr/>
        </p:nvSpPr>
        <p:spPr>
          <a:xfrm>
            <a:off x="152400" y="3097788"/>
            <a:ext cx="4921076" cy="646331"/>
          </a:xfrm>
          <a:prstGeom prst="rect">
            <a:avLst/>
          </a:prstGeom>
        </p:spPr>
        <p:txBody>
          <a:bodyPr wrap="square">
            <a:spAutoFit/>
          </a:bodyPr>
          <a:lstStyle/>
          <a:p>
            <a:r>
              <a:rPr lang="en-US" sz="1400" b="1" dirty="0"/>
              <a:t>FIGURE 4-22 </a:t>
            </a:r>
            <a:r>
              <a:rPr lang="en-US" sz="1400" dirty="0"/>
              <a:t>Online version of a sample questionnaire. Does it follow the suggested guidelines?</a:t>
            </a:r>
          </a:p>
          <a:p>
            <a:r>
              <a:rPr lang="en-US" sz="800" dirty="0"/>
              <a:t>Created by author using Adobe Online Forms, Adobe Systems Incorporated</a:t>
            </a:r>
          </a:p>
        </p:txBody>
      </p:sp>
      <p:sp>
        <p:nvSpPr>
          <p:cNvPr id="8" name="Footer Placeholder 7"/>
          <p:cNvSpPr>
            <a:spLocks noGrp="1"/>
          </p:cNvSpPr>
          <p:nvPr>
            <p:ph type="ftr" sz="quarter" idx="3"/>
          </p:nvPr>
        </p:nvSpPr>
        <p:spPr/>
        <p:txBody>
          <a:bodyPr/>
          <a:lstStyle/>
          <a:p>
            <a:pPr>
              <a:defRPr/>
            </a:pPr>
            <a:r>
              <a:rPr lang="en-US"/>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2129534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5</a:t>
            </a:fld>
            <a:endParaRPr lang="en-US" dirty="0"/>
          </a:p>
        </p:txBody>
      </p:sp>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a:t>Systems Analysis Phase Overview</a:t>
            </a:r>
          </a:p>
        </p:txBody>
      </p:sp>
      <p:sp>
        <p:nvSpPr>
          <p:cNvPr id="19458" name="Text Placeholder 2"/>
          <p:cNvSpPr>
            <a:spLocks noGrp="1"/>
          </p:cNvSpPr>
          <p:nvPr>
            <p:ph idx="4294967295"/>
          </p:nvPr>
        </p:nvSpPr>
        <p:spPr>
          <a:xfrm>
            <a:off x="457200" y="1481138"/>
            <a:ext cx="8229600" cy="4767262"/>
          </a:xfrm>
        </p:spPr>
        <p:txBody>
          <a:bodyPr>
            <a:noAutofit/>
          </a:bodyPr>
          <a:lstStyle/>
          <a:p>
            <a:pPr eaLnBrk="1" hangingPunct="1"/>
            <a:r>
              <a:rPr lang="en-US" dirty="0"/>
              <a:t>Objectives</a:t>
            </a:r>
          </a:p>
          <a:p>
            <a:pPr lvl="1" eaLnBrk="1" hangingPunct="1"/>
            <a:r>
              <a:rPr lang="en-US" dirty="0"/>
              <a:t>Understand the proposed project</a:t>
            </a:r>
          </a:p>
          <a:p>
            <a:pPr lvl="1" eaLnBrk="1" hangingPunct="1"/>
            <a:r>
              <a:rPr lang="en-US" dirty="0"/>
              <a:t>Ensure that it supports business requirements</a:t>
            </a:r>
          </a:p>
          <a:p>
            <a:pPr lvl="1" eaLnBrk="1" hangingPunct="1"/>
            <a:r>
              <a:rPr lang="en-US" dirty="0"/>
              <a:t>Build a solid foundation for system development</a:t>
            </a:r>
          </a:p>
          <a:p>
            <a:r>
              <a:rPr lang="en-US" b="1" dirty="0"/>
              <a:t>Systems Analysis Activities</a:t>
            </a:r>
          </a:p>
          <a:p>
            <a:pPr lvl="1"/>
            <a:r>
              <a:rPr lang="en-US" dirty="0"/>
              <a:t>Requirements modeling</a:t>
            </a:r>
          </a:p>
          <a:p>
            <a:pPr lvl="2"/>
            <a:r>
              <a:rPr lang="en-US" dirty="0"/>
              <a:t>Involves fact-finding to describe the current system and identification of the requirements for new system</a:t>
            </a:r>
          </a:p>
          <a:p>
            <a:pPr lvl="1"/>
            <a:r>
              <a:rPr lang="en-US" dirty="0"/>
              <a:t>Data and process modeling</a:t>
            </a:r>
          </a:p>
          <a:p>
            <a:pPr lvl="2"/>
            <a:r>
              <a:rPr lang="en-US" dirty="0"/>
              <a:t>Graphically represents system data and processes</a:t>
            </a:r>
          </a:p>
        </p:txBody>
      </p:sp>
      <p:sp>
        <p:nvSpPr>
          <p:cNvPr id="3" name="Footer Placeholder 2"/>
          <p:cNvSpPr>
            <a:spLocks noGrp="1"/>
          </p:cNvSpPr>
          <p:nvPr>
            <p:ph type="ftr" sz="quarter" idx="3"/>
          </p:nvPr>
        </p:nvSpPr>
        <p:spPr/>
        <p:txBody>
          <a:bodyPr/>
          <a:lstStyle/>
          <a:p>
            <a:pPr>
              <a:defRPr/>
            </a:pPr>
            <a:r>
              <a:rPr lang="en-US"/>
              <a:t>Copyright ©2017 Cengage Learning. All Rights Reserved. May not be scanned, copied or duplicated, or posted to a publicly accessible website, in whole or in part.</a:t>
            </a: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800" b="1" dirty="0"/>
              <a:t>Interviews versus Questionnaires</a:t>
            </a:r>
          </a:p>
          <a:p>
            <a:pPr lvl="1"/>
            <a:r>
              <a:rPr lang="en-US" dirty="0"/>
              <a:t>Interview is more familiar and personal</a:t>
            </a:r>
          </a:p>
          <a:p>
            <a:pPr lvl="2"/>
            <a:r>
              <a:rPr lang="en-US" dirty="0"/>
              <a:t>Costly and time-consuming process</a:t>
            </a:r>
          </a:p>
          <a:p>
            <a:pPr lvl="1"/>
            <a:r>
              <a:rPr lang="en-US" dirty="0"/>
              <a:t>Questionnaire gives people the opportunity to provide input and suggestions</a:t>
            </a:r>
          </a:p>
          <a:p>
            <a:pPr lvl="2"/>
            <a:r>
              <a:rPr lang="en-US" dirty="0"/>
              <a:t>Recipients can answer the questions at their convenience</a:t>
            </a:r>
          </a:p>
          <a:p>
            <a:r>
              <a:rPr lang="en-US" b="1" dirty="0"/>
              <a:t>Brainstorming</a:t>
            </a:r>
            <a:r>
              <a:rPr lang="en-US" dirty="0"/>
              <a:t>: Small group discussion of a specific problem, opportunity, or issue</a:t>
            </a:r>
          </a:p>
          <a:p>
            <a:pPr lvl="1"/>
            <a:r>
              <a:rPr lang="en-US" b="1" dirty="0"/>
              <a:t>Structured brainstorming</a:t>
            </a:r>
          </a:p>
          <a:p>
            <a:pPr lvl="1"/>
            <a:r>
              <a:rPr lang="en-US" b="1" dirty="0"/>
              <a:t>Unstructured brainstorming</a:t>
            </a:r>
          </a:p>
        </p:txBody>
      </p:sp>
      <p:sp>
        <p:nvSpPr>
          <p:cNvPr id="6" name="Slide Number Placeholder 5"/>
          <p:cNvSpPr>
            <a:spLocks noGrp="1"/>
          </p:cNvSpPr>
          <p:nvPr>
            <p:ph type="sldNum" sz="quarter" idx="12"/>
          </p:nvPr>
        </p:nvSpPr>
        <p:spPr/>
        <p:txBody>
          <a:bodyPr/>
          <a:lstStyle/>
          <a:p>
            <a:pPr>
              <a:defRPr/>
            </a:pPr>
            <a:fld id="{B200C6F1-1133-4064-B49D-F5A5DDED845D}" type="slidenum">
              <a:rPr lang="en-US"/>
              <a:pPr>
                <a:defRPr/>
              </a:pPr>
              <a:t>50</a:t>
            </a:fld>
            <a:endParaRPr lang="en-US" dirty="0"/>
          </a:p>
        </p:txBody>
      </p:sp>
      <p:sp>
        <p:nvSpPr>
          <p:cNvPr id="39937" name="Title 1"/>
          <p:cNvSpPr>
            <a:spLocks noGrp="1"/>
          </p:cNvSpPr>
          <p:nvPr>
            <p:ph type="title"/>
          </p:nvPr>
        </p:nvSpPr>
        <p:spPr/>
        <p:txBody>
          <a:bodyPr/>
          <a:lstStyle/>
          <a:p>
            <a:r>
              <a:rPr lang="en-US" dirty="0"/>
              <a:t>Other Fact-Finding Techniques </a:t>
            </a:r>
            <a:r>
              <a:rPr lang="en-US" sz="1300" dirty="0"/>
              <a:t>(Cont. 4)</a:t>
            </a:r>
            <a:endParaRPr lang="en-US" dirty="0"/>
          </a:p>
        </p:txBody>
      </p:sp>
      <p:sp>
        <p:nvSpPr>
          <p:cNvPr id="3" name="Footer Placeholder 2"/>
          <p:cNvSpPr>
            <a:spLocks noGrp="1"/>
          </p:cNvSpPr>
          <p:nvPr>
            <p:ph type="ftr" sz="quarter" idx="3"/>
          </p:nvPr>
        </p:nvSpPr>
        <p:spPr/>
        <p:txBody>
          <a:bodyPr/>
          <a:lstStyle/>
          <a:p>
            <a:pPr>
              <a:defRPr/>
            </a:pPr>
            <a:r>
              <a:rPr lang="en-US"/>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34142125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800" b="1" dirty="0"/>
              <a:t>Sampling</a:t>
            </a:r>
          </a:p>
          <a:p>
            <a:pPr lvl="1"/>
            <a:r>
              <a:rPr lang="en-US" b="1" dirty="0"/>
              <a:t>Systematic sample</a:t>
            </a:r>
            <a:r>
              <a:rPr lang="en-US" dirty="0"/>
              <a:t>: Selection of every tenth customer for review</a:t>
            </a:r>
          </a:p>
          <a:p>
            <a:pPr lvl="1"/>
            <a:r>
              <a:rPr lang="en-US" b="1" dirty="0"/>
              <a:t>Stratified sample</a:t>
            </a:r>
            <a:r>
              <a:rPr lang="en-US" dirty="0"/>
              <a:t>: Selection of five customers from each of four postal codes</a:t>
            </a:r>
          </a:p>
          <a:p>
            <a:pPr lvl="1"/>
            <a:r>
              <a:rPr lang="en-US" b="1" dirty="0"/>
              <a:t>Random sample</a:t>
            </a:r>
            <a:r>
              <a:rPr lang="en-US" dirty="0"/>
              <a:t>: Selection of any 20 customers</a:t>
            </a:r>
          </a:p>
          <a:p>
            <a:pPr lvl="1"/>
            <a:r>
              <a:rPr lang="en-US" dirty="0"/>
              <a:t>Objective of a sample - To ensure that it represents the overall population accurately</a:t>
            </a:r>
          </a:p>
        </p:txBody>
      </p:sp>
      <p:sp>
        <p:nvSpPr>
          <p:cNvPr id="6" name="Slide Number Placeholder 5"/>
          <p:cNvSpPr>
            <a:spLocks noGrp="1"/>
          </p:cNvSpPr>
          <p:nvPr>
            <p:ph type="sldNum" sz="quarter" idx="12"/>
          </p:nvPr>
        </p:nvSpPr>
        <p:spPr/>
        <p:txBody>
          <a:bodyPr/>
          <a:lstStyle/>
          <a:p>
            <a:pPr>
              <a:defRPr/>
            </a:pPr>
            <a:fld id="{B200C6F1-1133-4064-B49D-F5A5DDED845D}" type="slidenum">
              <a:rPr lang="en-US"/>
              <a:pPr>
                <a:defRPr/>
              </a:pPr>
              <a:t>51</a:t>
            </a:fld>
            <a:endParaRPr lang="en-US" dirty="0"/>
          </a:p>
        </p:txBody>
      </p:sp>
      <p:sp>
        <p:nvSpPr>
          <p:cNvPr id="39937" name="Title 1"/>
          <p:cNvSpPr>
            <a:spLocks noGrp="1"/>
          </p:cNvSpPr>
          <p:nvPr>
            <p:ph type="title"/>
          </p:nvPr>
        </p:nvSpPr>
        <p:spPr/>
        <p:txBody>
          <a:bodyPr/>
          <a:lstStyle/>
          <a:p>
            <a:r>
              <a:rPr lang="en-US" dirty="0"/>
              <a:t>Other Fact-Finding Techniques </a:t>
            </a:r>
            <a:r>
              <a:rPr lang="en-US" sz="1300" dirty="0"/>
              <a:t>(Cont. 5)</a:t>
            </a:r>
            <a:endParaRPr lang="en-US" dirty="0"/>
          </a:p>
        </p:txBody>
      </p:sp>
      <p:sp>
        <p:nvSpPr>
          <p:cNvPr id="3" name="Footer Placeholder 2"/>
          <p:cNvSpPr>
            <a:spLocks noGrp="1"/>
          </p:cNvSpPr>
          <p:nvPr>
            <p:ph type="ftr" sz="quarter" idx="3"/>
          </p:nvPr>
        </p:nvSpPr>
        <p:spPr/>
        <p:txBody>
          <a:bodyPr/>
          <a:lstStyle/>
          <a:p>
            <a:pPr>
              <a:defRPr/>
            </a:pPr>
            <a:r>
              <a:rPr lang="en-US"/>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9689009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800" b="1" dirty="0"/>
              <a:t>Research</a:t>
            </a:r>
          </a:p>
          <a:p>
            <a:pPr lvl="1"/>
            <a:r>
              <a:rPr lang="en-US" dirty="0"/>
              <a:t>The Internet, IT magazines, and books to obtain background information, technical material, and news about industry trends and developments</a:t>
            </a:r>
          </a:p>
          <a:p>
            <a:pPr lvl="1"/>
            <a:r>
              <a:rPr lang="en-US" dirty="0"/>
              <a:t>Attending professional meetings, seminars, and discussions with other IT professionals</a:t>
            </a:r>
          </a:p>
          <a:p>
            <a:pPr lvl="1"/>
            <a:r>
              <a:rPr lang="en-US" b="1" dirty="0"/>
              <a:t>Site visits</a:t>
            </a:r>
          </a:p>
        </p:txBody>
      </p:sp>
      <p:sp>
        <p:nvSpPr>
          <p:cNvPr id="6" name="Slide Number Placeholder 5"/>
          <p:cNvSpPr>
            <a:spLocks noGrp="1"/>
          </p:cNvSpPr>
          <p:nvPr>
            <p:ph type="sldNum" sz="quarter" idx="12"/>
          </p:nvPr>
        </p:nvSpPr>
        <p:spPr/>
        <p:txBody>
          <a:bodyPr/>
          <a:lstStyle/>
          <a:p>
            <a:pPr>
              <a:defRPr/>
            </a:pPr>
            <a:fld id="{B200C6F1-1133-4064-B49D-F5A5DDED845D}" type="slidenum">
              <a:rPr lang="en-US"/>
              <a:pPr>
                <a:defRPr/>
              </a:pPr>
              <a:t>52</a:t>
            </a:fld>
            <a:endParaRPr lang="en-US" dirty="0"/>
          </a:p>
        </p:txBody>
      </p:sp>
      <p:sp>
        <p:nvSpPr>
          <p:cNvPr id="39937" name="Title 1"/>
          <p:cNvSpPr>
            <a:spLocks noGrp="1"/>
          </p:cNvSpPr>
          <p:nvPr>
            <p:ph type="title"/>
          </p:nvPr>
        </p:nvSpPr>
        <p:spPr/>
        <p:txBody>
          <a:bodyPr/>
          <a:lstStyle/>
          <a:p>
            <a:r>
              <a:rPr lang="en-US" dirty="0"/>
              <a:t>Other Fact-Finding Techniques </a:t>
            </a:r>
            <a:r>
              <a:rPr lang="en-US" sz="1300" dirty="0"/>
              <a:t>(Cont. </a:t>
            </a:r>
            <a:r>
              <a:rPr lang="en-US" sz="1300"/>
              <a:t>6)</a:t>
            </a:r>
            <a:endParaRPr lang="en-US" dirty="0"/>
          </a:p>
        </p:txBody>
      </p:sp>
      <p:sp>
        <p:nvSpPr>
          <p:cNvPr id="3" name="Footer Placeholder 2"/>
          <p:cNvSpPr>
            <a:spLocks noGrp="1"/>
          </p:cNvSpPr>
          <p:nvPr>
            <p:ph type="ftr" sz="quarter" idx="3"/>
          </p:nvPr>
        </p:nvSpPr>
        <p:spPr/>
        <p:txBody>
          <a:bodyPr/>
          <a:lstStyle/>
          <a:p>
            <a:pPr>
              <a:defRPr/>
            </a:pPr>
            <a:r>
              <a:rPr lang="en-US"/>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19130863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Placeholder 2"/>
          <p:cNvSpPr>
            <a:spLocks noGrp="1"/>
          </p:cNvSpPr>
          <p:nvPr>
            <p:ph sz="half" idx="1"/>
          </p:nvPr>
        </p:nvSpPr>
        <p:spPr>
          <a:xfrm>
            <a:off x="457200" y="1481328"/>
            <a:ext cx="8305800" cy="4525963"/>
          </a:xfrm>
        </p:spPr>
        <p:txBody>
          <a:bodyPr>
            <a:normAutofit/>
          </a:bodyPr>
          <a:lstStyle/>
          <a:p>
            <a:r>
              <a:rPr lang="en-US" b="1" dirty="0"/>
              <a:t>The Need for Recording the Facts</a:t>
            </a:r>
          </a:p>
          <a:p>
            <a:pPr lvl="1"/>
            <a:r>
              <a:rPr lang="en-US" dirty="0"/>
              <a:t>Principles for documentation</a:t>
            </a:r>
          </a:p>
          <a:p>
            <a:pPr lvl="2"/>
            <a:r>
              <a:rPr lang="en-US" dirty="0"/>
              <a:t>Record information as soon as it is obtained </a:t>
            </a:r>
          </a:p>
          <a:p>
            <a:pPr lvl="2"/>
            <a:r>
              <a:rPr lang="en-US" dirty="0"/>
              <a:t>Use the simplest recording method</a:t>
            </a:r>
          </a:p>
          <a:p>
            <a:pPr lvl="2"/>
            <a:r>
              <a:rPr lang="en-US" dirty="0"/>
              <a:t>Record findings in a way that they can be understood by someone else</a:t>
            </a:r>
          </a:p>
          <a:p>
            <a:pPr lvl="2"/>
            <a:r>
              <a:rPr lang="en-US" dirty="0"/>
              <a:t>Organize documentation so related material is located easily</a:t>
            </a:r>
          </a:p>
        </p:txBody>
      </p:sp>
      <p:sp>
        <p:nvSpPr>
          <p:cNvPr id="6" name="Slide Number Placeholder 5"/>
          <p:cNvSpPr>
            <a:spLocks noGrp="1"/>
          </p:cNvSpPr>
          <p:nvPr>
            <p:ph type="sldNum" sz="quarter" idx="12"/>
          </p:nvPr>
        </p:nvSpPr>
        <p:spPr/>
        <p:txBody>
          <a:bodyPr/>
          <a:lstStyle/>
          <a:p>
            <a:pPr>
              <a:defRPr/>
            </a:pPr>
            <a:fld id="{9B42CFBA-F963-45CC-AE7A-AFD9B1BFFADB}" type="slidenum">
              <a:rPr lang="en-US"/>
              <a:pPr>
                <a:defRPr/>
              </a:pPr>
              <a:t>53</a:t>
            </a:fld>
            <a:endParaRPr lang="en-US" dirty="0"/>
          </a:p>
        </p:txBody>
      </p:sp>
      <p:sp>
        <p:nvSpPr>
          <p:cNvPr id="2" name="Title 1"/>
          <p:cNvSpPr>
            <a:spLocks noGrp="1"/>
          </p:cNvSpPr>
          <p:nvPr>
            <p:ph type="title"/>
          </p:nvPr>
        </p:nvSpPr>
        <p:spPr/>
        <p:txBody>
          <a:bodyPr rtlCol="0">
            <a:normAutofit/>
          </a:bodyPr>
          <a:lstStyle/>
          <a:p>
            <a:pPr>
              <a:defRPr/>
            </a:pPr>
            <a:r>
              <a:rPr lang="en-US" dirty="0"/>
              <a:t>Documentation</a:t>
            </a:r>
          </a:p>
        </p:txBody>
      </p:sp>
      <p:sp>
        <p:nvSpPr>
          <p:cNvPr id="7" name="Footer Placeholder 1"/>
          <p:cNvSpPr>
            <a:spLocks noGrp="1"/>
          </p:cNvSpPr>
          <p:nvPr>
            <p:ph type="ftr" sz="quarter" idx="3"/>
          </p:nvPr>
        </p:nvSpPr>
        <p:spPr>
          <a:xfrm>
            <a:off x="3888031" y="6407944"/>
            <a:ext cx="4759241" cy="365125"/>
          </a:xfrm>
          <a:prstGeom prst="rect">
            <a:avLst/>
          </a:prstGeom>
        </p:spPr>
        <p:txBody>
          <a:bodyPr/>
          <a:lstStyle>
            <a:lvl1pPr>
              <a:defRPr sz="1000">
                <a:latin typeface="Times New Roman" panose="02020603050405020304" pitchFamily="18" charset="0"/>
                <a:cs typeface="Times New Roman" panose="02020603050405020304" pitchFamily="18" charset="0"/>
              </a:defRPr>
            </a:lvl1pPr>
          </a:lstStyle>
          <a:p>
            <a:pPr>
              <a:defRPr/>
            </a:pPr>
            <a:r>
              <a:rPr lang="en-US" dirty="0"/>
              <a:t>Copyright ©2017 Cengage Learning. All Rights Reserved. May not be scanned, copied or duplicated, or posted to a publicly accessible website, in whole or in part.</a:t>
            </a:r>
          </a:p>
        </p:txBody>
      </p:sp>
    </p:spTree>
    <p:extLst>
      <p:ext uri="{BB962C8B-B14F-4D97-AF65-F5344CB8AC3E}">
        <p14:creationId xmlns:p14="http://schemas.microsoft.com/office/powerpoint/2010/main" val="34895102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Placeholder 2"/>
          <p:cNvSpPr>
            <a:spLocks noGrp="1"/>
          </p:cNvSpPr>
          <p:nvPr>
            <p:ph idx="1"/>
          </p:nvPr>
        </p:nvSpPr>
        <p:spPr/>
        <p:txBody>
          <a:bodyPr>
            <a:noAutofit/>
          </a:bodyPr>
          <a:lstStyle/>
          <a:p>
            <a:r>
              <a:rPr lang="en-US" b="1" dirty="0"/>
              <a:t>Software Tools</a:t>
            </a:r>
          </a:p>
          <a:p>
            <a:pPr lvl="1"/>
            <a:r>
              <a:rPr lang="en-US" dirty="0"/>
              <a:t>CASE tools</a:t>
            </a:r>
          </a:p>
          <a:p>
            <a:pPr lvl="1"/>
            <a:r>
              <a:rPr lang="en-US" b="1" dirty="0"/>
              <a:t>Productivity </a:t>
            </a:r>
            <a:br>
              <a:rPr lang="en-US" b="1" dirty="0"/>
            </a:br>
            <a:r>
              <a:rPr lang="en-US" b="1" dirty="0"/>
              <a:t>software</a:t>
            </a:r>
          </a:p>
          <a:p>
            <a:pPr lvl="2"/>
            <a:r>
              <a:rPr lang="en-US" dirty="0"/>
              <a:t>Word processing</a:t>
            </a:r>
          </a:p>
          <a:p>
            <a:pPr lvl="2"/>
            <a:r>
              <a:rPr lang="en-US" dirty="0"/>
              <a:t>Spreadsheets</a:t>
            </a:r>
          </a:p>
          <a:p>
            <a:pPr lvl="2"/>
            <a:r>
              <a:rPr lang="en-US" dirty="0"/>
              <a:t>Database </a:t>
            </a:r>
            <a:br>
              <a:rPr lang="en-US" dirty="0"/>
            </a:br>
            <a:r>
              <a:rPr lang="en-US" dirty="0"/>
              <a:t>management</a:t>
            </a:r>
          </a:p>
          <a:p>
            <a:pPr lvl="2"/>
            <a:r>
              <a:rPr lang="en-US" dirty="0"/>
              <a:t>Presentation </a:t>
            </a:r>
            <a:br>
              <a:rPr lang="en-US" dirty="0"/>
            </a:br>
            <a:r>
              <a:rPr lang="en-US" dirty="0"/>
              <a:t>graphics </a:t>
            </a:r>
          </a:p>
          <a:p>
            <a:pPr lvl="2"/>
            <a:r>
              <a:rPr lang="en-US" dirty="0"/>
              <a:t>Collaborative </a:t>
            </a:r>
            <a:br>
              <a:rPr lang="en-US" dirty="0"/>
            </a:br>
            <a:r>
              <a:rPr lang="en-US" dirty="0"/>
              <a:t>software programs</a:t>
            </a:r>
          </a:p>
        </p:txBody>
      </p:sp>
      <p:sp>
        <p:nvSpPr>
          <p:cNvPr id="6" name="Slide Number Placeholder 5"/>
          <p:cNvSpPr>
            <a:spLocks noGrp="1"/>
          </p:cNvSpPr>
          <p:nvPr>
            <p:ph type="sldNum" sz="quarter" idx="12"/>
          </p:nvPr>
        </p:nvSpPr>
        <p:spPr/>
        <p:txBody>
          <a:bodyPr/>
          <a:lstStyle/>
          <a:p>
            <a:pPr>
              <a:defRPr/>
            </a:pPr>
            <a:fld id="{F05DD736-1BC3-4D24-BA74-76546156E7D6}" type="slidenum">
              <a:rPr lang="en-US"/>
              <a:pPr>
                <a:defRPr/>
              </a:pPr>
              <a:t>54</a:t>
            </a:fld>
            <a:endParaRPr lang="en-US" dirty="0"/>
          </a:p>
        </p:txBody>
      </p:sp>
      <p:sp>
        <p:nvSpPr>
          <p:cNvPr id="2" name="Title 1"/>
          <p:cNvSpPr>
            <a:spLocks noGrp="1"/>
          </p:cNvSpPr>
          <p:nvPr>
            <p:ph type="title"/>
          </p:nvPr>
        </p:nvSpPr>
        <p:spPr/>
        <p:txBody>
          <a:bodyPr rtlCol="0">
            <a:normAutofit/>
          </a:bodyPr>
          <a:lstStyle/>
          <a:p>
            <a:pPr>
              <a:defRPr/>
            </a:pPr>
            <a:r>
              <a:rPr lang="en-US" dirty="0"/>
              <a:t>Documentation </a:t>
            </a:r>
            <a:r>
              <a:rPr lang="en-US" sz="1300" dirty="0"/>
              <a:t>(Cont. 1)</a:t>
            </a:r>
            <a:endParaRPr lang="en-US" dirty="0"/>
          </a:p>
        </p:txBody>
      </p:sp>
      <p:sp>
        <p:nvSpPr>
          <p:cNvPr id="7" name="Rectangle 6"/>
          <p:cNvSpPr/>
          <p:nvPr/>
        </p:nvSpPr>
        <p:spPr>
          <a:xfrm>
            <a:off x="3924300" y="5328579"/>
            <a:ext cx="5088732" cy="584775"/>
          </a:xfrm>
          <a:prstGeom prst="rect">
            <a:avLst/>
          </a:prstGeom>
        </p:spPr>
        <p:txBody>
          <a:bodyPr wrap="square">
            <a:spAutoFit/>
          </a:bodyPr>
          <a:lstStyle/>
          <a:p>
            <a:r>
              <a:rPr lang="en-US" sz="1600" b="1" dirty="0"/>
              <a:t>FIGURE 4-24 </a:t>
            </a:r>
            <a:r>
              <a:rPr lang="en-US" sz="1600" dirty="0"/>
              <a:t>This histogram displays the results from Question 2 in the questionnaire shown in </a:t>
            </a:r>
            <a:r>
              <a:rPr lang="fr-FR" sz="1600" dirty="0"/>
              <a:t>Figure 4-22.</a:t>
            </a:r>
            <a:endParaRPr lang="en-US" sz="1600" dirty="0"/>
          </a:p>
        </p:txBody>
      </p:sp>
      <p:pic>
        <p:nvPicPr>
          <p:cNvPr id="3" name="Picture 2" descr="This is a screenshot of an Excel worksheet. The content on the top portion of the sheet reads question 2: what percentage of your time do you spend processing requisitions?&#10;There is a table below the content, consisting of six rows and two columns. Column 1 is titled category and column 2 is titled number. In row 2, column 1 reads less than 20% and column 2 reads 11. In row 3, column 1 reads 20 to 39% and column 2 reads 21. In row 4, column 1 reads 40 to 59% and column 2 reads 35. In row 5, column 1 reads 60 to 79% and column 2 reads 24. In row 6, column 1 reads 80% or more and column 2 reads 9.&#10;On the right side of the table, there is a bar graph labeled question 2 results, illustrating the data provided in the table.&#10;" title="FIGURE 4-24 This histogram displays the results from Question 2 in the questionnaire shown in Figure 4-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4300" y="2305207"/>
            <a:ext cx="5029200" cy="2959682"/>
          </a:xfrm>
          <a:prstGeom prst="rect">
            <a:avLst/>
          </a:prstGeom>
        </p:spPr>
      </p:pic>
      <p:sp>
        <p:nvSpPr>
          <p:cNvPr id="4" name="Footer Placeholder 3"/>
          <p:cNvSpPr>
            <a:spLocks noGrp="1"/>
          </p:cNvSpPr>
          <p:nvPr>
            <p:ph type="ftr" sz="quarter" idx="3"/>
          </p:nvPr>
        </p:nvSpPr>
        <p:spPr/>
        <p:txBody>
          <a:bodyPr/>
          <a:lstStyle/>
          <a:p>
            <a:pPr>
              <a:defRPr/>
            </a:pPr>
            <a:r>
              <a:rPr lang="en-US"/>
              <a:t>Copyright ©2017 Cengage Learning. All Rights Reserved. May not be scanned, copied or duplicated, or posted to a publicly accessible website, in whole or in part.</a:t>
            </a: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Placeholder 2"/>
          <p:cNvSpPr>
            <a:spLocks noGrp="1"/>
          </p:cNvSpPr>
          <p:nvPr>
            <p:ph idx="1"/>
          </p:nvPr>
        </p:nvSpPr>
        <p:spPr/>
        <p:txBody>
          <a:bodyPr>
            <a:normAutofit/>
          </a:bodyPr>
          <a:lstStyle/>
          <a:p>
            <a:r>
              <a:rPr lang="en-US" dirty="0"/>
              <a:t>Graphic Modeling</a:t>
            </a:r>
            <a:br>
              <a:rPr lang="en-US" dirty="0"/>
            </a:br>
            <a:r>
              <a:rPr lang="en-US" dirty="0"/>
              <a:t>Software</a:t>
            </a:r>
          </a:p>
          <a:p>
            <a:pPr lvl="1"/>
            <a:r>
              <a:rPr lang="en-US" dirty="0"/>
              <a:t>Help create charts</a:t>
            </a:r>
            <a:br>
              <a:rPr lang="en-US" dirty="0"/>
            </a:br>
            <a:r>
              <a:rPr lang="en-US" dirty="0"/>
              <a:t>and diagrams</a:t>
            </a:r>
          </a:p>
          <a:p>
            <a:pPr lvl="1"/>
            <a:r>
              <a:rPr lang="en-US" dirty="0"/>
              <a:t>Popular software</a:t>
            </a:r>
          </a:p>
          <a:p>
            <a:pPr lvl="2"/>
            <a:r>
              <a:rPr lang="en-US" dirty="0"/>
              <a:t>MS Visio </a:t>
            </a:r>
          </a:p>
        </p:txBody>
      </p:sp>
      <p:sp>
        <p:nvSpPr>
          <p:cNvPr id="6" name="Slide Number Placeholder 5"/>
          <p:cNvSpPr>
            <a:spLocks noGrp="1"/>
          </p:cNvSpPr>
          <p:nvPr>
            <p:ph type="sldNum" sz="quarter" idx="12"/>
          </p:nvPr>
        </p:nvSpPr>
        <p:spPr/>
        <p:txBody>
          <a:bodyPr/>
          <a:lstStyle/>
          <a:p>
            <a:pPr>
              <a:defRPr/>
            </a:pPr>
            <a:fld id="{F05DD736-1BC3-4D24-BA74-76546156E7D6}" type="slidenum">
              <a:rPr lang="en-US"/>
              <a:pPr>
                <a:defRPr/>
              </a:pPr>
              <a:t>55</a:t>
            </a:fld>
            <a:endParaRPr lang="en-US" dirty="0"/>
          </a:p>
        </p:txBody>
      </p:sp>
      <p:sp>
        <p:nvSpPr>
          <p:cNvPr id="2" name="Title 1"/>
          <p:cNvSpPr>
            <a:spLocks noGrp="1"/>
          </p:cNvSpPr>
          <p:nvPr>
            <p:ph type="title"/>
          </p:nvPr>
        </p:nvSpPr>
        <p:spPr/>
        <p:txBody>
          <a:bodyPr rtlCol="0">
            <a:normAutofit/>
          </a:bodyPr>
          <a:lstStyle/>
          <a:p>
            <a:pPr>
              <a:defRPr/>
            </a:pPr>
            <a:r>
              <a:rPr lang="en-US" dirty="0"/>
              <a:t>Documentation </a:t>
            </a:r>
            <a:r>
              <a:rPr lang="en-US" sz="1300" dirty="0"/>
              <a:t>(Cont. 3)</a:t>
            </a:r>
            <a:endParaRPr lang="en-US" dirty="0"/>
          </a:p>
        </p:txBody>
      </p:sp>
      <p:sp>
        <p:nvSpPr>
          <p:cNvPr id="7" name="Rectangle 6"/>
          <p:cNvSpPr/>
          <p:nvPr/>
        </p:nvSpPr>
        <p:spPr>
          <a:xfrm>
            <a:off x="348343" y="4465355"/>
            <a:ext cx="4267200" cy="954107"/>
          </a:xfrm>
          <a:prstGeom prst="rect">
            <a:avLst/>
          </a:prstGeom>
        </p:spPr>
        <p:txBody>
          <a:bodyPr wrap="square">
            <a:spAutoFit/>
          </a:bodyPr>
          <a:lstStyle/>
          <a:p>
            <a:r>
              <a:rPr lang="en-US" sz="1600" b="1" dirty="0"/>
              <a:t>FIGURE 4-25 </a:t>
            </a:r>
            <a:r>
              <a:rPr lang="en-US" sz="1600" dirty="0"/>
              <a:t>This Microsoft Visio drawing uses drag-and-drop shapes to represent a business process.</a:t>
            </a:r>
          </a:p>
          <a:p>
            <a:r>
              <a:rPr lang="en-US" sz="800" dirty="0"/>
              <a:t>Source: Microsoft, LLC</a:t>
            </a:r>
          </a:p>
        </p:txBody>
      </p:sp>
      <p:pic>
        <p:nvPicPr>
          <p:cNvPr id="3" name="Picture 2" descr="This is a screenshot of a Microsoft Visio drawing. There is a vertical panel on the left side of the screenshot, which consists of 13 icons. Four large icons are placed in the center of the screen to depict a business process. The icons are connected by a line." title="FIGURE 4-25 This Microsoft Visio drawing uses drag-and-drop shapes to represent a business proces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481328"/>
            <a:ext cx="4413867" cy="4926616"/>
          </a:xfrm>
          <a:prstGeom prst="rect">
            <a:avLst/>
          </a:prstGeom>
        </p:spPr>
      </p:pic>
      <p:sp>
        <p:nvSpPr>
          <p:cNvPr id="4" name="Footer Placeholder 3"/>
          <p:cNvSpPr>
            <a:spLocks noGrp="1"/>
          </p:cNvSpPr>
          <p:nvPr>
            <p:ph type="ftr" sz="quarter" idx="3"/>
          </p:nvPr>
        </p:nvSpPr>
        <p:spPr/>
        <p:txBody>
          <a:bodyPr/>
          <a:lstStyle/>
          <a:p>
            <a:pPr>
              <a:defRPr/>
            </a:pPr>
            <a:r>
              <a:rPr lang="en-US"/>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38121639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Placeholder 2"/>
          <p:cNvSpPr>
            <a:spLocks noGrp="1"/>
          </p:cNvSpPr>
          <p:nvPr>
            <p:ph sz="half" idx="1"/>
          </p:nvPr>
        </p:nvSpPr>
        <p:spPr>
          <a:xfrm>
            <a:off x="457200" y="1481328"/>
            <a:ext cx="8229600" cy="4525963"/>
          </a:xfrm>
        </p:spPr>
        <p:txBody>
          <a:bodyPr>
            <a:normAutofit/>
          </a:bodyPr>
          <a:lstStyle/>
          <a:p>
            <a:r>
              <a:rPr lang="en-US" b="1" dirty="0"/>
              <a:t>Personal Data Management Software </a:t>
            </a:r>
          </a:p>
          <a:p>
            <a:pPr lvl="1"/>
            <a:r>
              <a:rPr lang="en-US" dirty="0"/>
              <a:t>Microsoft Outlook  </a:t>
            </a:r>
          </a:p>
          <a:p>
            <a:pPr lvl="2"/>
            <a:r>
              <a:rPr lang="en-US" dirty="0"/>
              <a:t>Includes a personal calendar, a to-do list with priorities and the capability to check off completed items, and powerful contact management features</a:t>
            </a:r>
          </a:p>
          <a:p>
            <a:pPr lvl="2"/>
            <a:r>
              <a:rPr lang="en-US" dirty="0"/>
              <a:t>Can manage email and appointments, and supports collaboration and team 			         projects</a:t>
            </a:r>
          </a:p>
          <a:p>
            <a:pPr lvl="1"/>
            <a:r>
              <a:rPr lang="en-US" dirty="0"/>
              <a:t>Novell’s GroupWise</a:t>
            </a:r>
          </a:p>
        </p:txBody>
      </p:sp>
      <p:sp>
        <p:nvSpPr>
          <p:cNvPr id="6" name="Slide Number Placeholder 5"/>
          <p:cNvSpPr>
            <a:spLocks noGrp="1"/>
          </p:cNvSpPr>
          <p:nvPr>
            <p:ph type="sldNum" sz="quarter" idx="12"/>
          </p:nvPr>
        </p:nvSpPr>
        <p:spPr/>
        <p:txBody>
          <a:bodyPr/>
          <a:lstStyle/>
          <a:p>
            <a:pPr>
              <a:defRPr/>
            </a:pPr>
            <a:fld id="{9B42CFBA-F963-45CC-AE7A-AFD9B1BFFADB}" type="slidenum">
              <a:rPr lang="en-US"/>
              <a:pPr>
                <a:defRPr/>
              </a:pPr>
              <a:t>56</a:t>
            </a:fld>
            <a:endParaRPr lang="en-US" dirty="0"/>
          </a:p>
        </p:txBody>
      </p:sp>
      <p:sp>
        <p:nvSpPr>
          <p:cNvPr id="2" name="Title 1"/>
          <p:cNvSpPr>
            <a:spLocks noGrp="1"/>
          </p:cNvSpPr>
          <p:nvPr>
            <p:ph type="title"/>
          </p:nvPr>
        </p:nvSpPr>
        <p:spPr/>
        <p:txBody>
          <a:bodyPr rtlCol="0">
            <a:normAutofit fontScale="90000"/>
          </a:bodyPr>
          <a:lstStyle/>
          <a:p>
            <a:pPr>
              <a:defRPr/>
            </a:pPr>
            <a:r>
              <a:rPr lang="en-US" dirty="0"/>
              <a:t>Information Management Software</a:t>
            </a:r>
          </a:p>
        </p:txBody>
      </p:sp>
      <p:pic>
        <p:nvPicPr>
          <p:cNvPr id="3" name="Picture 2" descr="This is a screenshot of the Evernote website main page. The Evernote logo is seen on the top-left corner. The top-right corner consists of two icons (download and menu).&#10;There is an image of a woman surrounded by five icons, labeled metrics, set Q1 goals, business plan, bank meeting, and budget, in the center of the screen. The content on right side of this image reads your life’s work; for everything you’ll do, Evernote is the workspace to get it done. The icons below the content are labeled sign up now and sign in.&#10;" title="Figure 4-27 Evernote offers a free version of its popular information management software for most computing platforms, including smartphones and on the web."/>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3431" y="3750362"/>
            <a:ext cx="4386943" cy="2620545"/>
          </a:xfrm>
          <a:prstGeom prst="rect">
            <a:avLst/>
          </a:prstGeom>
        </p:spPr>
      </p:pic>
      <p:sp>
        <p:nvSpPr>
          <p:cNvPr id="4" name="TextBox 3"/>
          <p:cNvSpPr txBox="1"/>
          <p:nvPr/>
        </p:nvSpPr>
        <p:spPr>
          <a:xfrm>
            <a:off x="207167" y="4848357"/>
            <a:ext cx="4168889" cy="1077218"/>
          </a:xfrm>
          <a:prstGeom prst="rect">
            <a:avLst/>
          </a:prstGeom>
          <a:noFill/>
        </p:spPr>
        <p:txBody>
          <a:bodyPr wrap="square" rtlCol="0">
            <a:spAutoFit/>
          </a:bodyPr>
          <a:lstStyle/>
          <a:p>
            <a:r>
              <a:rPr lang="en-US" sz="1400" b="1" dirty="0"/>
              <a:t>Figure 4-27 </a:t>
            </a:r>
            <a:r>
              <a:rPr lang="en-US" sz="1400" dirty="0"/>
              <a:t>Evernote offers a free version of its popular information management software for most computing platforms, including smartphones and on the web.</a:t>
            </a:r>
          </a:p>
          <a:p>
            <a:r>
              <a:rPr lang="en-US" sz="800" dirty="0"/>
              <a:t>Source: www.evernote.com</a:t>
            </a:r>
          </a:p>
        </p:txBody>
      </p:sp>
      <p:sp>
        <p:nvSpPr>
          <p:cNvPr id="8" name="Footer Placeholder 1"/>
          <p:cNvSpPr>
            <a:spLocks noGrp="1"/>
          </p:cNvSpPr>
          <p:nvPr>
            <p:ph type="ftr" sz="quarter" idx="3"/>
          </p:nvPr>
        </p:nvSpPr>
        <p:spPr>
          <a:xfrm>
            <a:off x="3888031" y="6407944"/>
            <a:ext cx="4759241" cy="365125"/>
          </a:xfrm>
          <a:prstGeom prst="rect">
            <a:avLst/>
          </a:prstGeom>
        </p:spPr>
        <p:txBody>
          <a:bodyPr/>
          <a:lstStyle>
            <a:lvl1pPr>
              <a:defRPr sz="1000">
                <a:latin typeface="Times New Roman" panose="02020603050405020304" pitchFamily="18" charset="0"/>
                <a:cs typeface="Times New Roman" panose="02020603050405020304" pitchFamily="18" charset="0"/>
              </a:defRPr>
            </a:lvl1pPr>
          </a:lstStyle>
          <a:p>
            <a:pPr>
              <a:defRPr/>
            </a:pPr>
            <a:r>
              <a:rPr lang="en-US" dirty="0"/>
              <a:t>Copyright ©2017 Cengage Learning. All Rights Reserved. May not be scanned, copied or duplicated, or posted to a publicly accessible website, in whole or in part.</a:t>
            </a:r>
          </a:p>
        </p:txBody>
      </p:sp>
    </p:spTree>
    <p:extLst>
      <p:ext uri="{BB962C8B-B14F-4D97-AF65-F5344CB8AC3E}">
        <p14:creationId xmlns:p14="http://schemas.microsoft.com/office/powerpoint/2010/main" val="32440195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Placeholder 2"/>
          <p:cNvSpPr>
            <a:spLocks noGrp="1"/>
          </p:cNvSpPr>
          <p:nvPr>
            <p:ph idx="1"/>
          </p:nvPr>
        </p:nvSpPr>
        <p:spPr/>
        <p:txBody>
          <a:bodyPr>
            <a:normAutofit/>
          </a:bodyPr>
          <a:lstStyle/>
          <a:p>
            <a:r>
              <a:rPr lang="en-US" b="1" dirty="0"/>
              <a:t>Project Data Management </a:t>
            </a:r>
          </a:p>
          <a:p>
            <a:pPr lvl="1"/>
            <a:r>
              <a:rPr lang="en-US" dirty="0"/>
              <a:t>Microsoft OneNote</a:t>
            </a:r>
          </a:p>
          <a:p>
            <a:pPr lvl="2"/>
            <a:r>
              <a:rPr lang="en-US" dirty="0"/>
              <a:t>Handles different types of input, including text, handwritten notes, images, audio and video recordings, and web links</a:t>
            </a:r>
          </a:p>
          <a:p>
            <a:pPr lvl="1"/>
            <a:r>
              <a:rPr lang="en-US" dirty="0"/>
              <a:t>Microsoft Word</a:t>
            </a:r>
          </a:p>
          <a:p>
            <a:pPr lvl="2"/>
            <a:r>
              <a:rPr lang="en-US" dirty="0"/>
              <a:t>Recent versions provide 				   note taking feature</a:t>
            </a:r>
          </a:p>
          <a:p>
            <a:pPr lvl="2"/>
            <a:endParaRPr lang="en-US" dirty="0"/>
          </a:p>
        </p:txBody>
      </p:sp>
      <p:sp>
        <p:nvSpPr>
          <p:cNvPr id="6" name="Slide Number Placeholder 5"/>
          <p:cNvSpPr>
            <a:spLocks noGrp="1"/>
          </p:cNvSpPr>
          <p:nvPr>
            <p:ph type="sldNum" sz="quarter" idx="12"/>
          </p:nvPr>
        </p:nvSpPr>
        <p:spPr/>
        <p:txBody>
          <a:bodyPr/>
          <a:lstStyle/>
          <a:p>
            <a:pPr>
              <a:defRPr/>
            </a:pPr>
            <a:fld id="{9B42CFBA-F963-45CC-AE7A-AFD9B1BFFADB}" type="slidenum">
              <a:rPr lang="en-US"/>
              <a:pPr>
                <a:defRPr/>
              </a:pPr>
              <a:t>57</a:t>
            </a:fld>
            <a:endParaRPr lang="en-US" dirty="0"/>
          </a:p>
        </p:txBody>
      </p:sp>
      <p:sp>
        <p:nvSpPr>
          <p:cNvPr id="2" name="Title 1"/>
          <p:cNvSpPr>
            <a:spLocks noGrp="1"/>
          </p:cNvSpPr>
          <p:nvPr>
            <p:ph type="title"/>
          </p:nvPr>
        </p:nvSpPr>
        <p:spPr/>
        <p:txBody>
          <a:bodyPr rtlCol="0">
            <a:normAutofit fontScale="90000"/>
          </a:bodyPr>
          <a:lstStyle/>
          <a:p>
            <a:pPr>
              <a:defRPr/>
            </a:pPr>
            <a:r>
              <a:rPr lang="en-US" dirty="0"/>
              <a:t>Information Management Software </a:t>
            </a:r>
            <a:r>
              <a:rPr lang="en-US" sz="1300" dirty="0">
                <a:solidFill>
                  <a:srgbClr val="464646"/>
                </a:solidFill>
              </a:rPr>
              <a:t>(Cont.)</a:t>
            </a:r>
            <a:endParaRPr lang="en-US" dirty="0"/>
          </a:p>
        </p:txBody>
      </p:sp>
      <p:pic>
        <p:nvPicPr>
          <p:cNvPr id="5" name="Picture 4" descr="This is a screenshot of Microsoft Word’s note-taking feature. The screen looks similar to a notebook. The content on the top-left corner reads Joy Brooks, title. The content on the top-right corner reads 12/22/14, 12:00 PM created.&#10;The content below the title reads:&#10;• Interview with Joy Brooks on 12/21/14&#10;• Audio recording started at 1:10 pm&#10;• Notes: I was really impressed with her knowledge of the marketing system&#10;" title="FIGURE 4-26 The analyst is using Microsoft Word to store fact-finding results. During the interview with Joy Brooks, the analyst recorded part of the discussion and stored it as a document annota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3874" y="3492180"/>
            <a:ext cx="4339158" cy="2715437"/>
          </a:xfrm>
          <a:prstGeom prst="rect">
            <a:avLst/>
          </a:prstGeom>
        </p:spPr>
      </p:pic>
      <p:sp>
        <p:nvSpPr>
          <p:cNvPr id="8" name="TextBox 7"/>
          <p:cNvSpPr txBox="1"/>
          <p:nvPr/>
        </p:nvSpPr>
        <p:spPr>
          <a:xfrm>
            <a:off x="207167" y="4570769"/>
            <a:ext cx="4364833" cy="1077218"/>
          </a:xfrm>
          <a:prstGeom prst="rect">
            <a:avLst/>
          </a:prstGeom>
          <a:noFill/>
        </p:spPr>
        <p:txBody>
          <a:bodyPr wrap="square" rtlCol="0">
            <a:spAutoFit/>
          </a:bodyPr>
          <a:lstStyle/>
          <a:p>
            <a:r>
              <a:rPr lang="en-US" sz="1400" b="1" dirty="0"/>
              <a:t>FIGURE 4-26 </a:t>
            </a:r>
            <a:r>
              <a:rPr lang="en-US" sz="1400" dirty="0"/>
              <a:t>The analyst is using Microsoft Word to store fact-finding results. During the interview with Joy Brooks, the analyst recorded part of the discussion and stored it as a document annotation.</a:t>
            </a:r>
          </a:p>
          <a:p>
            <a:r>
              <a:rPr lang="en-US" sz="800" dirty="0"/>
              <a:t>Source: Microsoft Corporation.</a:t>
            </a:r>
          </a:p>
        </p:txBody>
      </p:sp>
      <p:sp>
        <p:nvSpPr>
          <p:cNvPr id="7" name="Footer Placeholder 6"/>
          <p:cNvSpPr>
            <a:spLocks noGrp="1"/>
          </p:cNvSpPr>
          <p:nvPr>
            <p:ph type="ftr" sz="quarter" idx="3"/>
          </p:nvPr>
        </p:nvSpPr>
        <p:spPr/>
        <p:txBody>
          <a:bodyPr/>
          <a:lstStyle/>
          <a:p>
            <a:pPr>
              <a:defRPr/>
            </a:pPr>
            <a:r>
              <a:rPr lang="en-US"/>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17978289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Placeholder 2"/>
          <p:cNvSpPr>
            <a:spLocks noGrp="1"/>
          </p:cNvSpPr>
          <p:nvPr>
            <p:ph sz="half" idx="1"/>
          </p:nvPr>
        </p:nvSpPr>
        <p:spPr>
          <a:xfrm>
            <a:off x="457200" y="1481328"/>
            <a:ext cx="8305800" cy="4525963"/>
          </a:xfrm>
        </p:spPr>
        <p:txBody>
          <a:bodyPr>
            <a:normAutofit/>
          </a:bodyPr>
          <a:lstStyle/>
          <a:p>
            <a:pPr>
              <a:lnSpc>
                <a:spcPct val="90000"/>
              </a:lnSpc>
            </a:pPr>
            <a:r>
              <a:rPr lang="en-US" sz="2700" dirty="0"/>
              <a:t>At the conclusion of requirements modeling, systems developers should have a clear understanding of business processes and system requirements</a:t>
            </a:r>
          </a:p>
          <a:p>
            <a:pPr>
              <a:lnSpc>
                <a:spcPct val="90000"/>
              </a:lnSpc>
            </a:pPr>
            <a:r>
              <a:rPr lang="en-US" sz="2700" dirty="0"/>
              <a:t>Next step - To construct a logical model of the system</a:t>
            </a:r>
          </a:p>
          <a:p>
            <a:pPr>
              <a:lnSpc>
                <a:spcPct val="90000"/>
              </a:lnSpc>
            </a:pPr>
            <a:r>
              <a:rPr lang="en-US" sz="2700" dirty="0"/>
              <a:t>IT professionals have differing views about systems development methodologies, and no universally accepted approach exists</a:t>
            </a:r>
          </a:p>
        </p:txBody>
      </p:sp>
      <p:sp>
        <p:nvSpPr>
          <p:cNvPr id="6" name="Slide Number Placeholder 5"/>
          <p:cNvSpPr>
            <a:spLocks noGrp="1"/>
          </p:cNvSpPr>
          <p:nvPr>
            <p:ph type="sldNum" sz="quarter" idx="12"/>
          </p:nvPr>
        </p:nvSpPr>
        <p:spPr/>
        <p:txBody>
          <a:bodyPr/>
          <a:lstStyle/>
          <a:p>
            <a:pPr>
              <a:defRPr/>
            </a:pPr>
            <a:fld id="{9B42CFBA-F963-45CC-AE7A-AFD9B1BFFADB}" type="slidenum">
              <a:rPr lang="en-US"/>
              <a:pPr>
                <a:defRPr/>
              </a:pPr>
              <a:t>58</a:t>
            </a:fld>
            <a:endParaRPr lang="en-US" dirty="0"/>
          </a:p>
        </p:txBody>
      </p:sp>
      <p:sp>
        <p:nvSpPr>
          <p:cNvPr id="2" name="Title 1"/>
          <p:cNvSpPr>
            <a:spLocks noGrp="1"/>
          </p:cNvSpPr>
          <p:nvPr>
            <p:ph type="title"/>
          </p:nvPr>
        </p:nvSpPr>
        <p:spPr/>
        <p:txBody>
          <a:bodyPr rtlCol="0">
            <a:normAutofit/>
          </a:bodyPr>
          <a:lstStyle/>
          <a:p>
            <a:pPr>
              <a:defRPr/>
            </a:pPr>
            <a:r>
              <a:rPr lang="en-US" dirty="0"/>
              <a:t>Preview of Logical Modeling</a:t>
            </a:r>
          </a:p>
        </p:txBody>
      </p:sp>
      <p:sp>
        <p:nvSpPr>
          <p:cNvPr id="7" name="Footer Placeholder 1"/>
          <p:cNvSpPr>
            <a:spLocks noGrp="1"/>
          </p:cNvSpPr>
          <p:nvPr>
            <p:ph type="ftr" sz="quarter" idx="3"/>
          </p:nvPr>
        </p:nvSpPr>
        <p:spPr>
          <a:xfrm>
            <a:off x="3888031" y="6407944"/>
            <a:ext cx="4759241" cy="365125"/>
          </a:xfrm>
          <a:prstGeom prst="rect">
            <a:avLst/>
          </a:prstGeom>
        </p:spPr>
        <p:txBody>
          <a:bodyPr/>
          <a:lstStyle>
            <a:lvl1pPr>
              <a:defRPr sz="1000">
                <a:latin typeface="Times New Roman" panose="02020603050405020304" pitchFamily="18" charset="0"/>
                <a:cs typeface="Times New Roman" panose="02020603050405020304" pitchFamily="18" charset="0"/>
              </a:defRPr>
            </a:lvl1pPr>
          </a:lstStyle>
          <a:p>
            <a:pPr>
              <a:defRPr/>
            </a:pPr>
            <a:r>
              <a:rPr lang="en-US" dirty="0"/>
              <a:t>Copyright ©2017 Cengage Learning. All Rights Reserved. May not be scanned, copied or duplicated, or posted to a publicly accessible website, in whole or in part.</a:t>
            </a:r>
          </a:p>
        </p:txBody>
      </p:sp>
    </p:spTree>
    <p:extLst>
      <p:ext uri="{BB962C8B-B14F-4D97-AF65-F5344CB8AC3E}">
        <p14:creationId xmlns:p14="http://schemas.microsoft.com/office/powerpoint/2010/main" val="18696463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534F6CA3-9192-46C9-AAD1-2E4D59A9260C}" type="slidenum">
              <a:rPr lang="en-US"/>
              <a:pPr>
                <a:defRPr/>
              </a:pPr>
              <a:t>59</a:t>
            </a:fld>
            <a:endParaRPr lang="en-US" dirty="0"/>
          </a:p>
        </p:txBody>
      </p:sp>
      <p:sp>
        <p:nvSpPr>
          <p:cNvPr id="56321" name="Title 1"/>
          <p:cNvSpPr>
            <a:spLocks noGrp="1"/>
          </p:cNvSpPr>
          <p:nvPr>
            <p:ph type="title"/>
          </p:nvPr>
        </p:nvSpPr>
        <p:spPr/>
        <p:txBody>
          <a:bodyPr/>
          <a:lstStyle/>
          <a:p>
            <a:pPr eaLnBrk="1" hangingPunct="1"/>
            <a:r>
              <a:rPr lang="en-US" dirty="0"/>
              <a:t>Chapter Summary</a:t>
            </a:r>
          </a:p>
        </p:txBody>
      </p:sp>
      <p:sp>
        <p:nvSpPr>
          <p:cNvPr id="3" name="Text Placeholder 2"/>
          <p:cNvSpPr>
            <a:spLocks noGrp="1"/>
          </p:cNvSpPr>
          <p:nvPr>
            <p:ph idx="4294967295"/>
          </p:nvPr>
        </p:nvSpPr>
        <p:spPr>
          <a:xfrm>
            <a:off x="457200" y="1481138"/>
            <a:ext cx="8190072" cy="4525962"/>
          </a:xfrm>
        </p:spPr>
        <p:txBody>
          <a:bodyPr rtlCol="0">
            <a:normAutofit/>
          </a:bodyPr>
          <a:lstStyle/>
          <a:p>
            <a:r>
              <a:rPr lang="en-US" dirty="0"/>
              <a:t>The systems analysis phase includes requirements modeling, data and process modeling, and consideration of development strategies</a:t>
            </a:r>
          </a:p>
          <a:p>
            <a:pPr lvl="1"/>
            <a:r>
              <a:rPr lang="en-US" dirty="0"/>
              <a:t>Objective is to understand the proposed project, ensure that it will support business requirements, and build a solid foundation for the systems design phase</a:t>
            </a:r>
          </a:p>
          <a:p>
            <a:r>
              <a:rPr lang="en-US" dirty="0"/>
              <a:t>Popular team-based approaches include JAD, RAD, and agile methods</a:t>
            </a:r>
          </a:p>
        </p:txBody>
      </p:sp>
      <p:sp>
        <p:nvSpPr>
          <p:cNvPr id="2" name="Footer Placeholder 1"/>
          <p:cNvSpPr>
            <a:spLocks noGrp="1"/>
          </p:cNvSpPr>
          <p:nvPr>
            <p:ph type="ftr" sz="quarter" idx="3"/>
          </p:nvPr>
        </p:nvSpPr>
        <p:spPr/>
        <p:txBody>
          <a:bodyPr/>
          <a:lstStyle/>
          <a:p>
            <a:pPr>
              <a:defRPr/>
            </a:pPr>
            <a:r>
              <a:rPr lang="en-US"/>
              <a:t>Copyright ©2017 Cengage Learning. All Rights Reserved. May not be scanned, copied or duplicated, or posted to a publicly accessible website, in whole or in part.</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6</a:t>
            </a:fld>
            <a:endParaRPr lang="en-US" dirty="0"/>
          </a:p>
        </p:txBody>
      </p:sp>
      <p:sp>
        <p:nvSpPr>
          <p:cNvPr id="2" name="Title 1"/>
          <p:cNvSpPr>
            <a:spLocks noGrp="1"/>
          </p:cNvSpPr>
          <p:nvPr>
            <p:ph type="title"/>
          </p:nvPr>
        </p:nvSpPr>
        <p:spPr/>
        <p:txBody>
          <a:bodyPr rtlCol="0">
            <a:normAutofit fontScale="90000"/>
          </a:bodyPr>
          <a:lstStyle/>
          <a:p>
            <a:pPr>
              <a:defRPr/>
            </a:pPr>
            <a:r>
              <a:rPr lang="en-US" dirty="0"/>
              <a:t>Systems Analysis Phase Overview </a:t>
            </a:r>
            <a:r>
              <a:rPr lang="en-US" sz="1300" dirty="0"/>
              <a:t>(Cont. 1)</a:t>
            </a:r>
          </a:p>
        </p:txBody>
      </p:sp>
      <p:sp>
        <p:nvSpPr>
          <p:cNvPr id="8" name="Rectangle 7"/>
          <p:cNvSpPr/>
          <p:nvPr/>
        </p:nvSpPr>
        <p:spPr>
          <a:xfrm>
            <a:off x="4424662" y="4823291"/>
            <a:ext cx="4262138" cy="1200329"/>
          </a:xfrm>
          <a:prstGeom prst="rect">
            <a:avLst/>
          </a:prstGeom>
        </p:spPr>
        <p:txBody>
          <a:bodyPr wrap="square">
            <a:spAutoFit/>
          </a:bodyPr>
          <a:lstStyle/>
          <a:p>
            <a:r>
              <a:rPr lang="en-US" sz="1200" b="1" dirty="0"/>
              <a:t>FIGURE 4-2 </a:t>
            </a:r>
            <a:r>
              <a:rPr lang="en-US" sz="1200" dirty="0"/>
              <a:t>The systems analysis phase consists of requirements modeling, data and process modeling, object modeling, and consideration of development strategies. Notice that the systems analysis tasks are interactive, even though the waterfall model generally depicts sequential development</a:t>
            </a:r>
          </a:p>
        </p:txBody>
      </p:sp>
      <p:sp>
        <p:nvSpPr>
          <p:cNvPr id="11" name="Text Placeholder 2"/>
          <p:cNvSpPr>
            <a:spLocks noGrp="1"/>
          </p:cNvSpPr>
          <p:nvPr>
            <p:ph idx="1"/>
          </p:nvPr>
        </p:nvSpPr>
        <p:spPr>
          <a:xfrm>
            <a:off x="3810001" y="1417637"/>
            <a:ext cx="5105400" cy="4589653"/>
          </a:xfrm>
        </p:spPr>
        <p:txBody>
          <a:bodyPr rtlCol="0">
            <a:noAutofit/>
          </a:bodyPr>
          <a:lstStyle/>
          <a:p>
            <a:pPr lvl="1"/>
            <a:r>
              <a:rPr lang="en-US" dirty="0"/>
              <a:t>Object modeling</a:t>
            </a:r>
          </a:p>
          <a:p>
            <a:pPr lvl="2"/>
            <a:r>
              <a:rPr lang="en-US" dirty="0"/>
              <a:t>Involves creation of objects to represent people, things, transactions, and events</a:t>
            </a:r>
          </a:p>
          <a:p>
            <a:pPr lvl="1"/>
            <a:r>
              <a:rPr lang="en-US" dirty="0"/>
              <a:t>Development strategies</a:t>
            </a:r>
          </a:p>
          <a:p>
            <a:pPr lvl="2"/>
            <a:r>
              <a:rPr lang="en-US" dirty="0"/>
              <a:t>Include software trends, development alternatives, and outsourcing</a:t>
            </a:r>
          </a:p>
          <a:p>
            <a:pPr lvl="1"/>
            <a:endParaRPr lang="en-US" b="1" dirty="0"/>
          </a:p>
        </p:txBody>
      </p:sp>
      <p:pic>
        <p:nvPicPr>
          <p:cNvPr id="1026" name="Picture 2" descr="This figure is an illustration of the system analysis phase tasks. The figure contains four circles. Three circles are placed in the shape of a triangle. The circle on the top is labeled requirements modeling, the circle on the left is labeled data and process modeling, and the circle on the right is labeled object modeling. In the spaces between the circles, two curved arrows are placed to form circles. A large arrow that originates from a point near the arrows between the circles, labeled requirements modeling and object modeling, moves downwards to point at a circle labeled development strategies. This circle is placed below the other three circles. " title="FIGURE 4-2 The systems analysis phase consists of requirements modeling, data and process modeling, object modeling, and consideration of development strategies. Notice that the systems analysis tasks are interactive, even though the waterfall model generally depicts sequential developm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973" y="1387631"/>
            <a:ext cx="4130745" cy="4341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ooter Placeholder 2"/>
          <p:cNvSpPr>
            <a:spLocks noGrp="1"/>
          </p:cNvSpPr>
          <p:nvPr>
            <p:ph type="ftr" sz="quarter" idx="3"/>
          </p:nvPr>
        </p:nvSpPr>
        <p:spPr/>
        <p:txBody>
          <a:bodyPr/>
          <a:lstStyle/>
          <a:p>
            <a:pPr>
              <a:defRPr/>
            </a:pPr>
            <a:r>
              <a:rPr lang="en-US"/>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36347444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rtlCol="0">
            <a:normAutofit/>
          </a:bodyPr>
          <a:lstStyle/>
          <a:p>
            <a:pPr>
              <a:buFont typeface="Arial" pitchFamily="34" charset="0"/>
              <a:buChar char="•"/>
              <a:defRPr/>
            </a:pPr>
            <a:r>
              <a:rPr lang="en-US" dirty="0"/>
              <a:t>The fact-finding process includes interviewing, document review, observation, questionnaires, sampling, and research</a:t>
            </a:r>
          </a:p>
          <a:p>
            <a:pPr>
              <a:buFont typeface="Arial" pitchFamily="34" charset="0"/>
              <a:buChar char="•"/>
              <a:defRPr/>
            </a:pPr>
            <a:r>
              <a:rPr lang="en-US" dirty="0"/>
              <a:t>Systems analysts should carefully record and document factual information as it is collected, and various software tools can help an analyst visualize and describe an information system</a:t>
            </a:r>
          </a:p>
        </p:txBody>
      </p:sp>
      <p:sp>
        <p:nvSpPr>
          <p:cNvPr id="6" name="Slide Number Placeholder 5"/>
          <p:cNvSpPr>
            <a:spLocks noGrp="1"/>
          </p:cNvSpPr>
          <p:nvPr>
            <p:ph type="sldNum" sz="quarter" idx="12"/>
          </p:nvPr>
        </p:nvSpPr>
        <p:spPr/>
        <p:txBody>
          <a:bodyPr/>
          <a:lstStyle/>
          <a:p>
            <a:pPr>
              <a:defRPr/>
            </a:pPr>
            <a:fld id="{F0FD7164-DFD5-47FD-8CCF-BCF749ED2AE7}" type="slidenum">
              <a:rPr lang="en-US"/>
              <a:pPr>
                <a:defRPr/>
              </a:pPr>
              <a:t>60</a:t>
            </a:fld>
            <a:endParaRPr lang="en-US" dirty="0"/>
          </a:p>
        </p:txBody>
      </p:sp>
      <p:sp>
        <p:nvSpPr>
          <p:cNvPr id="57345" name="Title 1"/>
          <p:cNvSpPr>
            <a:spLocks noGrp="1"/>
          </p:cNvSpPr>
          <p:nvPr>
            <p:ph type="title"/>
          </p:nvPr>
        </p:nvSpPr>
        <p:spPr/>
        <p:txBody>
          <a:bodyPr/>
          <a:lstStyle/>
          <a:p>
            <a:pPr eaLnBrk="1" hangingPunct="1"/>
            <a:r>
              <a:rPr lang="en-US" dirty="0"/>
              <a:t>Chapter Summary </a:t>
            </a:r>
            <a:r>
              <a:rPr lang="en-US" sz="1200" dirty="0"/>
              <a:t>(Cont.)</a:t>
            </a:r>
          </a:p>
        </p:txBody>
      </p:sp>
      <p:sp>
        <p:nvSpPr>
          <p:cNvPr id="2" name="Footer Placeholder 1"/>
          <p:cNvSpPr>
            <a:spLocks noGrp="1"/>
          </p:cNvSpPr>
          <p:nvPr>
            <p:ph type="ftr" sz="quarter" idx="3"/>
          </p:nvPr>
        </p:nvSpPr>
        <p:spPr/>
        <p:txBody>
          <a:bodyPr/>
          <a:lstStyle/>
          <a:p>
            <a:pPr>
              <a:defRPr/>
            </a:pPr>
            <a:r>
              <a:rPr lang="en-US"/>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1615507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
          <p:cNvSpPr>
            <a:spLocks noGrp="1"/>
          </p:cNvSpPr>
          <p:nvPr>
            <p:ph idx="1"/>
          </p:nvPr>
        </p:nvSpPr>
        <p:spPr/>
        <p:txBody>
          <a:bodyPr rtlCol="0">
            <a:noAutofit/>
          </a:bodyPr>
          <a:lstStyle/>
          <a:p>
            <a:r>
              <a:rPr lang="en-US" b="1" dirty="0"/>
              <a:t>Systems Analysis Skills</a:t>
            </a:r>
          </a:p>
          <a:p>
            <a:pPr lvl="1"/>
            <a:r>
              <a:rPr lang="en-US" dirty="0"/>
              <a:t>Strong analytical and interpersonal skills</a:t>
            </a:r>
          </a:p>
          <a:p>
            <a:r>
              <a:rPr lang="en-US" b="1" dirty="0"/>
              <a:t>Team-Based Techniques: JAD, RAD, and Agile Methods</a:t>
            </a:r>
          </a:p>
          <a:p>
            <a:pPr lvl="1"/>
            <a:r>
              <a:rPr lang="en-US" dirty="0"/>
              <a:t>Goal - To deliver the best possible system at the lowest possible cost in the shortest possible time</a:t>
            </a:r>
          </a:p>
          <a:p>
            <a:pPr lvl="2"/>
            <a:r>
              <a:rPr lang="en-US" dirty="0"/>
              <a:t>Joint application development (JAD) brings users into the design process</a:t>
            </a:r>
          </a:p>
          <a:p>
            <a:pPr lvl="2"/>
            <a:r>
              <a:rPr lang="en-US" dirty="0"/>
              <a:t>Rapid application development (RAD) is a condensed version of the system development life cycle</a:t>
            </a:r>
          </a:p>
          <a:p>
            <a:pPr lvl="2"/>
            <a:r>
              <a:rPr lang="en-US" dirty="0"/>
              <a:t>Agile methods stress intense interaction between developers and users</a:t>
            </a:r>
          </a:p>
        </p:txBody>
      </p:sp>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7</a:t>
            </a:fld>
            <a:endParaRPr lang="en-US" dirty="0"/>
          </a:p>
        </p:txBody>
      </p:sp>
      <p:sp>
        <p:nvSpPr>
          <p:cNvPr id="2" name="Title 1"/>
          <p:cNvSpPr>
            <a:spLocks noGrp="1"/>
          </p:cNvSpPr>
          <p:nvPr>
            <p:ph type="title"/>
          </p:nvPr>
        </p:nvSpPr>
        <p:spPr/>
        <p:txBody>
          <a:bodyPr rtlCol="0">
            <a:normAutofit fontScale="90000"/>
          </a:bodyPr>
          <a:lstStyle/>
          <a:p>
            <a:pPr>
              <a:defRPr/>
            </a:pPr>
            <a:r>
              <a:rPr lang="en-US" dirty="0"/>
              <a:t>Systems Analysis Phase Overview  </a:t>
            </a:r>
            <a:r>
              <a:rPr lang="en-US" sz="1300" dirty="0"/>
              <a:t>(Cont. 2)</a:t>
            </a:r>
          </a:p>
        </p:txBody>
      </p:sp>
      <p:sp>
        <p:nvSpPr>
          <p:cNvPr id="3" name="Footer Placeholder 2"/>
          <p:cNvSpPr>
            <a:spLocks noGrp="1"/>
          </p:cNvSpPr>
          <p:nvPr>
            <p:ph type="ftr" sz="quarter" idx="3"/>
          </p:nvPr>
        </p:nvSpPr>
        <p:spPr/>
        <p:txBody>
          <a:bodyPr/>
          <a:lstStyle/>
          <a:p>
            <a:pPr>
              <a:defRPr/>
            </a:pPr>
            <a:r>
              <a:rPr lang="en-US"/>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4185258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8</a:t>
            </a:fld>
            <a:endParaRPr lang="en-US" dirty="0"/>
          </a:p>
        </p:txBody>
      </p:sp>
      <p:sp>
        <p:nvSpPr>
          <p:cNvPr id="2" name="Title 1"/>
          <p:cNvSpPr>
            <a:spLocks noGrp="1"/>
          </p:cNvSpPr>
          <p:nvPr>
            <p:ph type="title"/>
          </p:nvPr>
        </p:nvSpPr>
        <p:spPr/>
        <p:txBody>
          <a:bodyPr rtlCol="0">
            <a:normAutofit/>
          </a:bodyPr>
          <a:lstStyle/>
          <a:p>
            <a:pPr eaLnBrk="1" fontAlgn="auto" hangingPunct="1">
              <a:spcAft>
                <a:spcPts val="0"/>
              </a:spcAft>
              <a:defRPr/>
            </a:pPr>
            <a:r>
              <a:rPr lang="en-US" dirty="0"/>
              <a:t>Joint Application Development</a:t>
            </a:r>
          </a:p>
        </p:txBody>
      </p:sp>
      <p:sp>
        <p:nvSpPr>
          <p:cNvPr id="19458" name="Text Placeholder 2"/>
          <p:cNvSpPr>
            <a:spLocks noGrp="1"/>
          </p:cNvSpPr>
          <p:nvPr>
            <p:ph idx="4294967295"/>
          </p:nvPr>
        </p:nvSpPr>
        <p:spPr>
          <a:xfrm>
            <a:off x="457200" y="1481138"/>
            <a:ext cx="8229600" cy="4767262"/>
          </a:xfrm>
        </p:spPr>
        <p:txBody>
          <a:bodyPr>
            <a:normAutofit/>
          </a:bodyPr>
          <a:lstStyle/>
          <a:p>
            <a:pPr eaLnBrk="1" hangingPunct="1"/>
            <a:r>
              <a:rPr lang="en-US" dirty="0"/>
              <a:t>Brings users into the development process as active participants</a:t>
            </a:r>
          </a:p>
          <a:p>
            <a:pPr eaLnBrk="1" hangingPunct="1"/>
            <a:r>
              <a:rPr lang="en-US" b="1" dirty="0"/>
              <a:t>User Involvement </a:t>
            </a:r>
            <a:r>
              <a:rPr lang="en-US" dirty="0"/>
              <a:t>(formal or informal)</a:t>
            </a:r>
          </a:p>
          <a:p>
            <a:pPr lvl="1"/>
            <a:r>
              <a:rPr lang="en-US" dirty="0"/>
              <a:t>Helps create a successful system</a:t>
            </a:r>
          </a:p>
          <a:p>
            <a:r>
              <a:rPr lang="en-US" sz="2800" b="1" dirty="0"/>
              <a:t>JAD Participants and Roles</a:t>
            </a:r>
          </a:p>
          <a:p>
            <a:pPr lvl="1"/>
            <a:r>
              <a:rPr lang="en-US" dirty="0"/>
              <a:t>Project leader and one or more members</a:t>
            </a:r>
          </a:p>
          <a:p>
            <a:pPr lvl="1"/>
            <a:r>
              <a:rPr lang="en-US" dirty="0"/>
              <a:t>Participants should be insulated from distractions of day-to-day operations</a:t>
            </a:r>
          </a:p>
          <a:p>
            <a:pPr marL="393192" lvl="1" indent="0">
              <a:buNone/>
            </a:pPr>
            <a:endParaRPr lang="en-US" dirty="0"/>
          </a:p>
          <a:p>
            <a:pPr lvl="1"/>
            <a:endParaRPr lang="en-US" dirty="0"/>
          </a:p>
        </p:txBody>
      </p:sp>
      <p:sp>
        <p:nvSpPr>
          <p:cNvPr id="3" name="Footer Placeholder 2"/>
          <p:cNvSpPr>
            <a:spLocks noGrp="1"/>
          </p:cNvSpPr>
          <p:nvPr>
            <p:ph type="ftr" sz="quarter" idx="3"/>
          </p:nvPr>
        </p:nvSpPr>
        <p:spPr/>
        <p:txBody>
          <a:bodyPr/>
          <a:lstStyle/>
          <a:p>
            <a:pPr>
              <a:defRPr/>
            </a:pPr>
            <a:r>
              <a:rPr lang="en-US"/>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300197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6545198-DF98-4860-AAF4-4269071BD701}" type="slidenum">
              <a:rPr lang="en-US"/>
              <a:pPr>
                <a:defRPr/>
              </a:pPr>
              <a:t>9</a:t>
            </a:fld>
            <a:endParaRPr lang="en-US" dirty="0"/>
          </a:p>
        </p:txBody>
      </p:sp>
      <p:sp>
        <p:nvSpPr>
          <p:cNvPr id="2" name="Title 1"/>
          <p:cNvSpPr>
            <a:spLocks noGrp="1"/>
          </p:cNvSpPr>
          <p:nvPr>
            <p:ph type="title"/>
          </p:nvPr>
        </p:nvSpPr>
        <p:spPr/>
        <p:txBody>
          <a:bodyPr rtlCol="0">
            <a:normAutofit/>
          </a:bodyPr>
          <a:lstStyle/>
          <a:p>
            <a:pPr>
              <a:defRPr/>
            </a:pPr>
            <a:r>
              <a:rPr lang="en-US" dirty="0"/>
              <a:t>Joint Application Development </a:t>
            </a:r>
            <a:r>
              <a:rPr lang="en-US" sz="1300" dirty="0"/>
              <a:t>(Cont. 1)</a:t>
            </a:r>
          </a:p>
        </p:txBody>
      </p:sp>
      <p:sp>
        <p:nvSpPr>
          <p:cNvPr id="8" name="Rectangle 7"/>
          <p:cNvSpPr/>
          <p:nvPr/>
        </p:nvSpPr>
        <p:spPr>
          <a:xfrm>
            <a:off x="527957" y="5497290"/>
            <a:ext cx="5939118" cy="307777"/>
          </a:xfrm>
          <a:prstGeom prst="rect">
            <a:avLst/>
          </a:prstGeom>
        </p:spPr>
        <p:txBody>
          <a:bodyPr wrap="square">
            <a:spAutoFit/>
          </a:bodyPr>
          <a:lstStyle/>
          <a:p>
            <a:r>
              <a:rPr lang="en-US" sz="1400" b="1" dirty="0"/>
              <a:t>FIGURE 4-3 </a:t>
            </a:r>
            <a:r>
              <a:rPr lang="en-US" sz="1400" dirty="0"/>
              <a:t>Typical JAD participants and roles</a:t>
            </a:r>
          </a:p>
        </p:txBody>
      </p:sp>
      <p:pic>
        <p:nvPicPr>
          <p:cNvPr id="3" name="Picture 2" descr="This is a table that summarizes the roles of JAD participants. The table contains two columns and seven rows. Column 1 is titled JAD participants and column 2 is titled role.&#10;In row 2, column 1 reads JAD project leader and column 2 reads develops an agenda, acts as a facilitator, and leads the JAD session.&#10;In row 3, column 1 reads top management and column 2 reads provides enterprise-level authorization and support for the project.&#10;In row 4, column 1 reads managers and column 2 reads provide department-level support for the project and understanding of how the project must support business functions and requirements.&#10;In row 5, column 1 reads users and column 2 reads provide operational-level input on current operations, desired changes, input and output requirements, user interface issues, and how the project will support day-to-day tasks.&#10;In row 6, column 1 reads systems analysts and other IT staff members and column 2 reads provide technical assistance and resources for JAD team members on issues such as security, backup, hardware, software, and network capability.&#10;In row 7, column 1 reads recorder and column 2 reads documents results of JAD sessions and works with systems analysts to build system models and develop CASE tool documentation.&#10;" title="FIGURE 4-3 Typical JAD participants and rol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7538" y="1531913"/>
            <a:ext cx="8308923" cy="3965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3"/>
          </p:nvPr>
        </p:nvSpPr>
        <p:spPr/>
        <p:txBody>
          <a:bodyPr/>
          <a:lstStyle/>
          <a:p>
            <a:pPr>
              <a:defRPr/>
            </a:pPr>
            <a:r>
              <a:rPr lang="en-US"/>
              <a:t>Copyright ©2017 Cengage Learning. All Rights Reserved.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24426843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1_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2171</TotalTime>
  <Words>5533</Words>
  <Application>Microsoft Office PowerPoint</Application>
  <PresentationFormat>On-screen Show (4:3)</PresentationFormat>
  <Paragraphs>544</Paragraphs>
  <Slides>60</Slides>
  <Notes>55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60</vt:i4>
      </vt:variant>
    </vt:vector>
  </HeadingPairs>
  <TitlesOfParts>
    <vt:vector size="70" baseType="lpstr">
      <vt:lpstr>Arial</vt:lpstr>
      <vt:lpstr>Calibri</vt:lpstr>
      <vt:lpstr>Lucida Sans Unicode</vt:lpstr>
      <vt:lpstr>Times New Roman</vt:lpstr>
      <vt:lpstr>TT_Norms_Pro</vt:lpstr>
      <vt:lpstr>Verdana</vt:lpstr>
      <vt:lpstr>Wingdings 2</vt:lpstr>
      <vt:lpstr>Wingdings 3</vt:lpstr>
      <vt:lpstr>Concourse</vt:lpstr>
      <vt:lpstr>1_Concourse</vt:lpstr>
      <vt:lpstr>Systems Analysis and Design  11th Edition</vt:lpstr>
      <vt:lpstr>Chapter Objectives </vt:lpstr>
      <vt:lpstr>Chapter Objectives (Cont. 1)</vt:lpstr>
      <vt:lpstr>Chapter Objectives (Cont. 2)</vt:lpstr>
      <vt:lpstr>Systems Analysis Phase Overview</vt:lpstr>
      <vt:lpstr>Systems Analysis Phase Overview (Cont. 1)</vt:lpstr>
      <vt:lpstr>Systems Analysis Phase Overview  (Cont. 2)</vt:lpstr>
      <vt:lpstr>Joint Application Development</vt:lpstr>
      <vt:lpstr>Joint Application Development (Cont. 1)</vt:lpstr>
      <vt:lpstr>Joint Application Development (Cont. 2)</vt:lpstr>
      <vt:lpstr>Joint Application Development (Cont. 3)</vt:lpstr>
      <vt:lpstr>Rapid Application Development</vt:lpstr>
      <vt:lpstr>Rapid Application Development (Cont. 1)</vt:lpstr>
      <vt:lpstr>Development phases and deliverables are shown in the waterfall model. The circular symbols indicate interaction among the phases.</vt:lpstr>
      <vt:lpstr>Rapid Application Development (Cont. 2)</vt:lpstr>
      <vt:lpstr>Agile Methods</vt:lpstr>
      <vt:lpstr>Agile Methods (Cont. 1)</vt:lpstr>
      <vt:lpstr>Scrum</vt:lpstr>
      <vt:lpstr>Scrum</vt:lpstr>
      <vt:lpstr>Scrum</vt:lpstr>
      <vt:lpstr>Agile Methods (Cont. 2)</vt:lpstr>
      <vt:lpstr>Modeling Tools and Techniques</vt:lpstr>
      <vt:lpstr>Modeling Tools and Techniques  (Cont. 1)</vt:lpstr>
      <vt:lpstr>Modeling Tools and Techniques  (Cont. 2)</vt:lpstr>
      <vt:lpstr>Modeling Tools and Techniques  (Cont. 3)</vt:lpstr>
      <vt:lpstr>Modeling Tools and Techniques  (Cont. 4)</vt:lpstr>
      <vt:lpstr>Modeling Tools and Techniques  (Cont. 5)</vt:lpstr>
      <vt:lpstr>System Requirements Checklist</vt:lpstr>
      <vt:lpstr>System Requirements Checklist (Cont. 1)</vt:lpstr>
      <vt:lpstr>System Requirements Checklist (Cont. 2)</vt:lpstr>
      <vt:lpstr>System Requirements Checklist (Cont. 3)</vt:lpstr>
      <vt:lpstr>Future Growth, Costs, and Benefits</vt:lpstr>
      <vt:lpstr>Future Growth, Costs, and Benefits (Cont.)</vt:lpstr>
      <vt:lpstr>Fact Finding</vt:lpstr>
      <vt:lpstr>Fact Finding (Cont. 1)</vt:lpstr>
      <vt:lpstr>Fact Finding (Cont. 2)</vt:lpstr>
      <vt:lpstr>Interviews</vt:lpstr>
      <vt:lpstr>Interviews (Cont. 1)</vt:lpstr>
      <vt:lpstr>Interviews (Cont. 2)</vt:lpstr>
      <vt:lpstr>Interviews (Cont. 3)</vt:lpstr>
      <vt:lpstr>Interviews (Cont. 4)</vt:lpstr>
      <vt:lpstr>Interviews (Cont. 5)</vt:lpstr>
      <vt:lpstr>Interviews (Cont. 6)</vt:lpstr>
      <vt:lpstr>Interviews (Cont. 7)</vt:lpstr>
      <vt:lpstr>Interviews (Cont. 8)</vt:lpstr>
      <vt:lpstr>Other Fact-Finding Techniques</vt:lpstr>
      <vt:lpstr>Other Fact-Finding Techniques (Cont. 1)</vt:lpstr>
      <vt:lpstr>Other Fact-Finding Techniques (Cont. 2)</vt:lpstr>
      <vt:lpstr>Other Fact-Finding Techniques (Cont. 3)</vt:lpstr>
      <vt:lpstr>Other Fact-Finding Techniques (Cont. 4)</vt:lpstr>
      <vt:lpstr>Other Fact-Finding Techniques (Cont. 5)</vt:lpstr>
      <vt:lpstr>Other Fact-Finding Techniques (Cont. 6)</vt:lpstr>
      <vt:lpstr>Documentation</vt:lpstr>
      <vt:lpstr>Documentation (Cont. 1)</vt:lpstr>
      <vt:lpstr>Documentation (Cont. 3)</vt:lpstr>
      <vt:lpstr>Information Management Software</vt:lpstr>
      <vt:lpstr>Information Management Software (Cont.)</vt:lpstr>
      <vt:lpstr>Preview of Logical Modeling</vt:lpstr>
      <vt:lpstr>Chapter Summary</vt:lpstr>
      <vt:lpstr>Chapter Summary (Cont.)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renger</dc:creator>
  <cp:lastModifiedBy>Udaya Kahanda</cp:lastModifiedBy>
  <cp:revision>192</cp:revision>
  <dcterms:created xsi:type="dcterms:W3CDTF">2009-02-03T18:32:10Z</dcterms:created>
  <dcterms:modified xsi:type="dcterms:W3CDTF">2024-02-17T11:53:04Z</dcterms:modified>
</cp:coreProperties>
</file>